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\Desktop\FINANSE\JST%202004-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\Desktop\FINANSE\JST%202004-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\Desktop\FINANSE\JST%202004-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\Desktop\Finanse%20o&#347;w.%202018\Dane,%20wykresy\Wykres%20SO-PKB-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\Desktop\FINANSE\JST%202004-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\Desktop\FINANSE\JST%202004-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\Desktop\FINANSE\JST%202004-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Główne dane [mld PLN]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Arkusz2!$A$2</c:f>
              <c:strCache>
                <c:ptCount val="1"/>
                <c:pt idx="0">
                  <c:v>wynik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Arkusz2!$B$1:$P$1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Arkusz2!$B$2:$P$2</c:f>
              <c:numCache>
                <c:formatCode>#,##0.00</c:formatCode>
                <c:ptCount val="15"/>
                <c:pt idx="0">
                  <c:v>0.12</c:v>
                </c:pt>
                <c:pt idx="1">
                  <c:v>-0.9</c:v>
                </c:pt>
                <c:pt idx="2">
                  <c:v>-3</c:v>
                </c:pt>
                <c:pt idx="3">
                  <c:v>2.27</c:v>
                </c:pt>
                <c:pt idx="4">
                  <c:v>-2.61</c:v>
                </c:pt>
                <c:pt idx="5">
                  <c:v>-12.99</c:v>
                </c:pt>
                <c:pt idx="6">
                  <c:v>-14.97</c:v>
                </c:pt>
                <c:pt idx="7">
                  <c:v>-10.29</c:v>
                </c:pt>
                <c:pt idx="8">
                  <c:v>-3.05</c:v>
                </c:pt>
                <c:pt idx="9">
                  <c:v>-0.38</c:v>
                </c:pt>
                <c:pt idx="10">
                  <c:v>-2.42</c:v>
                </c:pt>
                <c:pt idx="11">
                  <c:v>2.6</c:v>
                </c:pt>
                <c:pt idx="12">
                  <c:v>7.63</c:v>
                </c:pt>
                <c:pt idx="13">
                  <c:v>-0.28999999999999998</c:v>
                </c:pt>
                <c:pt idx="14">
                  <c:v>-7.54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8B-4130-B908-0A21F4A2F3FC}"/>
            </c:ext>
          </c:extLst>
        </c:ser>
        <c:ser>
          <c:idx val="1"/>
          <c:order val="1"/>
          <c:tx>
            <c:strRef>
              <c:f>Arkusz2!$A$3</c:f>
              <c:strCache>
                <c:ptCount val="1"/>
                <c:pt idx="0">
                  <c:v>PIT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Arkusz2!$B$1:$P$1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Arkusz2!$B$3:$P$3</c:f>
              <c:numCache>
                <c:formatCode>#,##0.00</c:formatCode>
                <c:ptCount val="15"/>
                <c:pt idx="0">
                  <c:v>15.08</c:v>
                </c:pt>
                <c:pt idx="1">
                  <c:v>17.760000000000002</c:v>
                </c:pt>
                <c:pt idx="2">
                  <c:v>20.57</c:v>
                </c:pt>
                <c:pt idx="3">
                  <c:v>25.6</c:v>
                </c:pt>
                <c:pt idx="4">
                  <c:v>28.53</c:v>
                </c:pt>
                <c:pt idx="5">
                  <c:v>26.98</c:v>
                </c:pt>
                <c:pt idx="6">
                  <c:v>26.89</c:v>
                </c:pt>
                <c:pt idx="7">
                  <c:v>29.43</c:v>
                </c:pt>
                <c:pt idx="8">
                  <c:v>30.81</c:v>
                </c:pt>
                <c:pt idx="9">
                  <c:v>32.46</c:v>
                </c:pt>
                <c:pt idx="10">
                  <c:v>35.11</c:v>
                </c:pt>
                <c:pt idx="11">
                  <c:v>38.1</c:v>
                </c:pt>
                <c:pt idx="12">
                  <c:v>41.11</c:v>
                </c:pt>
                <c:pt idx="13">
                  <c:v>44.89</c:v>
                </c:pt>
                <c:pt idx="14">
                  <c:v>50.91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8B-4130-B908-0A21F4A2F3FC}"/>
            </c:ext>
          </c:extLst>
        </c:ser>
        <c:ser>
          <c:idx val="2"/>
          <c:order val="2"/>
          <c:tx>
            <c:strRef>
              <c:f>Arkusz2!$A$4</c:f>
              <c:strCache>
                <c:ptCount val="1"/>
                <c:pt idx="0">
                  <c:v>inwestycje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Arkusz2!$B$1:$P$1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Arkusz2!$B$4:$P$4</c:f>
              <c:numCache>
                <c:formatCode>#,##0.00</c:formatCode>
                <c:ptCount val="15"/>
                <c:pt idx="0">
                  <c:v>14.83</c:v>
                </c:pt>
                <c:pt idx="1">
                  <c:v>17.75</c:v>
                </c:pt>
                <c:pt idx="2">
                  <c:v>24.38</c:v>
                </c:pt>
                <c:pt idx="3">
                  <c:v>26.26</c:v>
                </c:pt>
                <c:pt idx="4">
                  <c:v>30.82</c:v>
                </c:pt>
                <c:pt idx="5">
                  <c:v>41.6</c:v>
                </c:pt>
                <c:pt idx="6">
                  <c:v>43.28</c:v>
                </c:pt>
                <c:pt idx="7">
                  <c:v>41.19</c:v>
                </c:pt>
                <c:pt idx="8">
                  <c:v>34.4</c:v>
                </c:pt>
                <c:pt idx="9">
                  <c:v>33.5</c:v>
                </c:pt>
                <c:pt idx="10">
                  <c:v>39.92</c:v>
                </c:pt>
                <c:pt idx="11">
                  <c:v>37.22</c:v>
                </c:pt>
                <c:pt idx="12">
                  <c:v>24.41</c:v>
                </c:pt>
                <c:pt idx="13">
                  <c:v>33.47</c:v>
                </c:pt>
                <c:pt idx="14">
                  <c:v>51.02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8B-4130-B908-0A21F4A2F3FC}"/>
            </c:ext>
          </c:extLst>
        </c:ser>
        <c:ser>
          <c:idx val="3"/>
          <c:order val="3"/>
          <c:tx>
            <c:strRef>
              <c:f>Arkusz2!$A$5</c:f>
              <c:strCache>
                <c:ptCount val="1"/>
                <c:pt idx="0">
                  <c:v>zadłużenie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Arkusz2!$B$1:$P$1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Arkusz2!$B$5:$P$5</c:f>
              <c:numCache>
                <c:formatCode>0.00</c:formatCode>
                <c:ptCount val="15"/>
                <c:pt idx="0">
                  <c:v>19.100000000000001</c:v>
                </c:pt>
                <c:pt idx="1">
                  <c:v>21.18</c:v>
                </c:pt>
                <c:pt idx="2">
                  <c:v>24.95</c:v>
                </c:pt>
                <c:pt idx="3">
                  <c:v>25.88</c:v>
                </c:pt>
                <c:pt idx="4">
                  <c:v>28.77</c:v>
                </c:pt>
                <c:pt idx="5">
                  <c:v>40.29</c:v>
                </c:pt>
                <c:pt idx="6">
                  <c:v>55.09</c:v>
                </c:pt>
                <c:pt idx="7">
                  <c:v>65.760000000000005</c:v>
                </c:pt>
                <c:pt idx="8">
                  <c:v>67.83</c:v>
                </c:pt>
                <c:pt idx="9">
                  <c:v>69.16</c:v>
                </c:pt>
                <c:pt idx="10">
                  <c:v>72.11</c:v>
                </c:pt>
                <c:pt idx="11">
                  <c:v>71.63</c:v>
                </c:pt>
                <c:pt idx="12">
                  <c:v>69.02</c:v>
                </c:pt>
                <c:pt idx="13">
                  <c:v>68.930000000000007</c:v>
                </c:pt>
                <c:pt idx="14">
                  <c:v>76.12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8B-4130-B908-0A21F4A2F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339112"/>
        <c:axId val="355343048"/>
      </c:lineChart>
      <c:catAx>
        <c:axId val="35533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5343048"/>
        <c:crosses val="autoZero"/>
        <c:auto val="1"/>
        <c:lblAlgn val="ctr"/>
        <c:lblOffset val="100"/>
        <c:noMultiLvlLbl val="0"/>
      </c:catAx>
      <c:valAx>
        <c:axId val="355343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5339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Wynik budżetów JST [mld PLN]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4.7852275463497136E-2"/>
          <c:y val="8.4953383406357733E-2"/>
          <c:w val="0.93990591348875996"/>
          <c:h val="0.89274328674161874"/>
        </c:manualLayout>
      </c:layout>
      <c:lineChart>
        <c:grouping val="standard"/>
        <c:varyColors val="0"/>
        <c:ser>
          <c:idx val="0"/>
          <c:order val="0"/>
          <c:tx>
            <c:strRef>
              <c:f>Arkusz2!$A$2</c:f>
              <c:strCache>
                <c:ptCount val="1"/>
                <c:pt idx="0">
                  <c:v>wynik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Arkusz2!$B$1:$P$1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Arkusz2!$B$2:$P$2</c:f>
              <c:numCache>
                <c:formatCode>#,##0.00</c:formatCode>
                <c:ptCount val="15"/>
                <c:pt idx="0">
                  <c:v>0.12</c:v>
                </c:pt>
                <c:pt idx="1">
                  <c:v>-0.9</c:v>
                </c:pt>
                <c:pt idx="2">
                  <c:v>-3</c:v>
                </c:pt>
                <c:pt idx="3">
                  <c:v>2.27</c:v>
                </c:pt>
                <c:pt idx="4">
                  <c:v>-2.61</c:v>
                </c:pt>
                <c:pt idx="5">
                  <c:v>-12.99</c:v>
                </c:pt>
                <c:pt idx="6">
                  <c:v>-14.97</c:v>
                </c:pt>
                <c:pt idx="7">
                  <c:v>-10.29</c:v>
                </c:pt>
                <c:pt idx="8">
                  <c:v>-3.05</c:v>
                </c:pt>
                <c:pt idx="9">
                  <c:v>-0.38</c:v>
                </c:pt>
                <c:pt idx="10">
                  <c:v>-2.42</c:v>
                </c:pt>
                <c:pt idx="11">
                  <c:v>2.6</c:v>
                </c:pt>
                <c:pt idx="12">
                  <c:v>7.63</c:v>
                </c:pt>
                <c:pt idx="13">
                  <c:v>-0.28999999999999998</c:v>
                </c:pt>
                <c:pt idx="14">
                  <c:v>-7.54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B0-497E-91B8-FE865BC63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3196552"/>
        <c:axId val="353196880"/>
      </c:lineChart>
      <c:catAx>
        <c:axId val="35319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3196880"/>
        <c:crosses val="autoZero"/>
        <c:auto val="1"/>
        <c:lblAlgn val="ctr"/>
        <c:lblOffset val="100"/>
        <c:noMultiLvlLbl val="0"/>
      </c:catAx>
      <c:valAx>
        <c:axId val="35319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3196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PIT</a:t>
            </a:r>
            <a:r>
              <a:rPr lang="pl-PL"/>
              <a:t> [mld PLN]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Arkusz5!$A$2</c:f>
              <c:strCache>
                <c:ptCount val="1"/>
                <c:pt idx="0">
                  <c:v>PIT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Arkusz5!$B$1:$P$1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Arkusz5!$B$2:$P$2</c:f>
              <c:numCache>
                <c:formatCode>#,##0.00</c:formatCode>
                <c:ptCount val="15"/>
                <c:pt idx="0">
                  <c:v>15.08</c:v>
                </c:pt>
                <c:pt idx="1">
                  <c:v>17.760000000000002</c:v>
                </c:pt>
                <c:pt idx="2">
                  <c:v>20.57</c:v>
                </c:pt>
                <c:pt idx="3">
                  <c:v>25.6</c:v>
                </c:pt>
                <c:pt idx="4">
                  <c:v>28.53</c:v>
                </c:pt>
                <c:pt idx="5">
                  <c:v>26.98</c:v>
                </c:pt>
                <c:pt idx="6">
                  <c:v>26.89</c:v>
                </c:pt>
                <c:pt idx="7">
                  <c:v>29.43</c:v>
                </c:pt>
                <c:pt idx="8">
                  <c:v>30.81</c:v>
                </c:pt>
                <c:pt idx="9">
                  <c:v>32.46</c:v>
                </c:pt>
                <c:pt idx="10">
                  <c:v>35.11</c:v>
                </c:pt>
                <c:pt idx="11">
                  <c:v>38.1</c:v>
                </c:pt>
                <c:pt idx="12">
                  <c:v>41.11</c:v>
                </c:pt>
                <c:pt idx="13">
                  <c:v>44.89</c:v>
                </c:pt>
                <c:pt idx="14">
                  <c:v>50.91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A5-4BDE-ACBB-7821EF957E87}"/>
            </c:ext>
          </c:extLst>
        </c:ser>
        <c:ser>
          <c:idx val="1"/>
          <c:order val="1"/>
          <c:tx>
            <c:strRef>
              <c:f>Arkusz5!$A$3</c:f>
              <c:strCache>
                <c:ptCount val="1"/>
                <c:pt idx="0">
                  <c:v>trend 2004-8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Arkusz5!$B$1:$P$1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Arkusz5!$B$3:$P$3</c:f>
              <c:numCache>
                <c:formatCode>#,##0.00</c:formatCode>
                <c:ptCount val="15"/>
                <c:pt idx="0">
                  <c:v>15.08</c:v>
                </c:pt>
                <c:pt idx="1">
                  <c:v>17.760000000000002</c:v>
                </c:pt>
                <c:pt idx="2">
                  <c:v>20.57</c:v>
                </c:pt>
                <c:pt idx="3">
                  <c:v>25.6</c:v>
                </c:pt>
                <c:pt idx="4">
                  <c:v>28.53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A5-4BDE-ACBB-7821EF957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1429304"/>
        <c:axId val="301430944"/>
      </c:lineChart>
      <c:catAx>
        <c:axId val="301429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1430944"/>
        <c:crosses val="autoZero"/>
        <c:auto val="1"/>
        <c:lblAlgn val="ctr"/>
        <c:lblOffset val="100"/>
        <c:noMultiLvlLbl val="0"/>
      </c:catAx>
      <c:valAx>
        <c:axId val="30143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1429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Arkusz1!$A$13</c:f>
              <c:strCache>
                <c:ptCount val="1"/>
                <c:pt idx="0">
                  <c:v>% BP</c:v>
                </c:pt>
              </c:strCache>
            </c:strRef>
          </c:tx>
          <c:marker>
            <c:symbol val="none"/>
          </c:marker>
          <c:cat>
            <c:numRef>
              <c:f>Arkusz1!$B$12:$P$12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Arkusz1!$B$13:$P$13</c:f>
              <c:numCache>
                <c:formatCode>General</c:formatCode>
                <c:ptCount val="15"/>
                <c:pt idx="0">
                  <c:v>12.686016044674197</c:v>
                </c:pt>
                <c:pt idx="1">
                  <c:v>12.540058520273091</c:v>
                </c:pt>
                <c:pt idx="2">
                  <c:v>12.024983947230163</c:v>
                </c:pt>
                <c:pt idx="3">
                  <c:v>11.180070068641905</c:v>
                </c:pt>
                <c:pt idx="4">
                  <c:v>11.122986185330323</c:v>
                </c:pt>
                <c:pt idx="5">
                  <c:v>11.207000684499443</c:v>
                </c:pt>
                <c:pt idx="6">
                  <c:v>11.872062503814936</c:v>
                </c:pt>
                <c:pt idx="7">
                  <c:v>12.197619944364051</c:v>
                </c:pt>
                <c:pt idx="8">
                  <c:v>12.314387959824154</c:v>
                </c:pt>
                <c:pt idx="9">
                  <c:v>12.298308671365668</c:v>
                </c:pt>
                <c:pt idx="10">
                  <c:v>12.639191091770119</c:v>
                </c:pt>
                <c:pt idx="11">
                  <c:v>12.172072960092603</c:v>
                </c:pt>
                <c:pt idx="12">
                  <c:v>11.500846628589171</c:v>
                </c:pt>
                <c:pt idx="13">
                  <c:v>11.150497115241325</c:v>
                </c:pt>
                <c:pt idx="14">
                  <c:v>11.03727320452246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6A-43D2-AC0D-1C32D5986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836416"/>
        <c:axId val="97838208"/>
      </c:lineChart>
      <c:lineChart>
        <c:grouping val="standard"/>
        <c:varyColors val="0"/>
        <c:ser>
          <c:idx val="1"/>
          <c:order val="1"/>
          <c:tx>
            <c:strRef>
              <c:f>Arkusz1!$A$14</c:f>
              <c:strCache>
                <c:ptCount val="1"/>
                <c:pt idx="0">
                  <c:v>% PKB</c:v>
                </c:pt>
              </c:strCache>
            </c:strRef>
          </c:tx>
          <c:marker>
            <c:symbol val="none"/>
          </c:marker>
          <c:cat>
            <c:numRef>
              <c:f>Arkusz1!$B$12:$P$12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Arkusz1!$B$14:$P$14</c:f>
              <c:numCache>
                <c:formatCode>General</c:formatCode>
                <c:ptCount val="15"/>
                <c:pt idx="0">
                  <c:v>2.7197104180741447</c:v>
                </c:pt>
                <c:pt idx="1">
                  <c:v>2.6543218665272752</c:v>
                </c:pt>
                <c:pt idx="2">
                  <c:v>2.5263412107759136</c:v>
                </c:pt>
                <c:pt idx="3">
                  <c:v>2.4003076750284613</c:v>
                </c:pt>
                <c:pt idx="4">
                  <c:v>2.4234925891776276</c:v>
                </c:pt>
                <c:pt idx="5">
                  <c:v>2.4857534326096604</c:v>
                </c:pt>
                <c:pt idx="6">
                  <c:v>2.4223378154539752</c:v>
                </c:pt>
                <c:pt idx="7">
                  <c:v>2.3764435993722861</c:v>
                </c:pt>
                <c:pt idx="8">
                  <c:v>2.4234262891006462</c:v>
                </c:pt>
                <c:pt idx="9">
                  <c:v>2.3777836072517591</c:v>
                </c:pt>
                <c:pt idx="10">
                  <c:v>2.2969069095611792</c:v>
                </c:pt>
                <c:pt idx="11">
                  <c:v>2.2430492137662572</c:v>
                </c:pt>
                <c:pt idx="12">
                  <c:v>2.2298496812658222</c:v>
                </c:pt>
                <c:pt idx="13">
                  <c:v>2.1068722249878049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6A-43D2-AC0D-1C32D5986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840128"/>
        <c:axId val="98452992"/>
      </c:lineChart>
      <c:catAx>
        <c:axId val="9783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7838208"/>
        <c:crosses val="autoZero"/>
        <c:auto val="1"/>
        <c:lblAlgn val="ctr"/>
        <c:lblOffset val="100"/>
        <c:noMultiLvlLbl val="0"/>
      </c:catAx>
      <c:valAx>
        <c:axId val="97838208"/>
        <c:scaling>
          <c:orientation val="minMax"/>
          <c:min val="6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7836416"/>
        <c:crosses val="autoZero"/>
        <c:crossBetween val="between"/>
      </c:valAx>
      <c:catAx>
        <c:axId val="97840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452992"/>
        <c:crosses val="autoZero"/>
        <c:auto val="1"/>
        <c:lblAlgn val="ctr"/>
        <c:lblOffset val="100"/>
        <c:noMultiLvlLbl val="0"/>
      </c:catAx>
      <c:valAx>
        <c:axId val="98452992"/>
        <c:scaling>
          <c:orientation val="minMax"/>
          <c:max val="4"/>
          <c:min val="2"/>
        </c:scaling>
        <c:delete val="0"/>
        <c:axPos val="r"/>
        <c:numFmt formatCode="General" sourceLinked="1"/>
        <c:majorTickMark val="out"/>
        <c:minorTickMark val="none"/>
        <c:tickLblPos val="nextTo"/>
        <c:crossAx val="97840128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DOTACJE DLA </a:t>
            </a:r>
            <a:r>
              <a:rPr lang="en-US" dirty="0" smtClean="0"/>
              <a:t>JST</a:t>
            </a:r>
            <a:r>
              <a:rPr lang="pl-PL" dirty="0" smtClean="0"/>
              <a:t> [mld PLN]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5.3303964377366078E-2"/>
          <c:y val="8.4441072363841393E-2"/>
          <c:w val="0.93573112229005717"/>
          <c:h val="0.80724320803052318"/>
        </c:manualLayout>
      </c:layout>
      <c:lineChart>
        <c:grouping val="standard"/>
        <c:varyColors val="0"/>
        <c:ser>
          <c:idx val="0"/>
          <c:order val="0"/>
          <c:tx>
            <c:strRef>
              <c:f>Arkusz4!$A$2</c:f>
              <c:strCache>
                <c:ptCount val="1"/>
                <c:pt idx="0">
                  <c:v>dotacje ogółem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Arkusz4!$B$1:$K$1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Arkusz4!$B$2:$K$2</c:f>
              <c:numCache>
                <c:formatCode>#,##0.00</c:formatCode>
                <c:ptCount val="10"/>
                <c:pt idx="0">
                  <c:v>34.299999999999997</c:v>
                </c:pt>
                <c:pt idx="1">
                  <c:v>37.04</c:v>
                </c:pt>
                <c:pt idx="2">
                  <c:v>39.32</c:v>
                </c:pt>
                <c:pt idx="3">
                  <c:v>39.659999999999997</c:v>
                </c:pt>
                <c:pt idx="4">
                  <c:v>40.4</c:v>
                </c:pt>
                <c:pt idx="5">
                  <c:v>44.54</c:v>
                </c:pt>
                <c:pt idx="6">
                  <c:v>44.23</c:v>
                </c:pt>
                <c:pt idx="7">
                  <c:v>53.95</c:v>
                </c:pt>
                <c:pt idx="8">
                  <c:v>62.35</c:v>
                </c:pt>
                <c:pt idx="9">
                  <c:v>71.37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C1-42FF-9870-B81C9FAB2DB2}"/>
            </c:ext>
          </c:extLst>
        </c:ser>
        <c:ser>
          <c:idx val="1"/>
          <c:order val="1"/>
          <c:tx>
            <c:strRef>
              <c:f>Arkusz4!$A$3</c:f>
              <c:strCache>
                <c:ptCount val="1"/>
                <c:pt idx="0">
                  <c:v>dotacje na zad. zlecone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Arkusz4!$B$1:$K$1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Arkusz4!$B$3:$K$3</c:f>
              <c:numCache>
                <c:formatCode>#,##0.00</c:formatCode>
                <c:ptCount val="10"/>
                <c:pt idx="0">
                  <c:v>14.58</c:v>
                </c:pt>
                <c:pt idx="1">
                  <c:v>16.829999999999998</c:v>
                </c:pt>
                <c:pt idx="2">
                  <c:v>16.54</c:v>
                </c:pt>
                <c:pt idx="3">
                  <c:v>16.71</c:v>
                </c:pt>
                <c:pt idx="4">
                  <c:v>16.86</c:v>
                </c:pt>
                <c:pt idx="5">
                  <c:v>17.95</c:v>
                </c:pt>
                <c:pt idx="6">
                  <c:v>17.829999999999998</c:v>
                </c:pt>
                <c:pt idx="7">
                  <c:v>36.9</c:v>
                </c:pt>
                <c:pt idx="8">
                  <c:v>43.83</c:v>
                </c:pt>
                <c:pt idx="9">
                  <c:v>43.83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C1-42FF-9870-B81C9FAB2DB2}"/>
            </c:ext>
          </c:extLst>
        </c:ser>
        <c:ser>
          <c:idx val="2"/>
          <c:order val="2"/>
          <c:tx>
            <c:strRef>
              <c:f>Arkusz4!$A$4</c:f>
              <c:strCache>
                <c:ptCount val="1"/>
                <c:pt idx="0">
                  <c:v>dotacje bez zleconych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Arkusz4!$B$1:$K$1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Arkusz4!$B$4:$K$4</c:f>
              <c:numCache>
                <c:formatCode>#,##0.00</c:formatCode>
                <c:ptCount val="10"/>
                <c:pt idx="0">
                  <c:v>19.72</c:v>
                </c:pt>
                <c:pt idx="1">
                  <c:v>20.21</c:v>
                </c:pt>
                <c:pt idx="2">
                  <c:v>22.78</c:v>
                </c:pt>
                <c:pt idx="3">
                  <c:v>22.949999999999996</c:v>
                </c:pt>
                <c:pt idx="4">
                  <c:v>23.54</c:v>
                </c:pt>
                <c:pt idx="5">
                  <c:v>26.59</c:v>
                </c:pt>
                <c:pt idx="6">
                  <c:v>26.4</c:v>
                </c:pt>
                <c:pt idx="7">
                  <c:v>17.050000000000004</c:v>
                </c:pt>
                <c:pt idx="8">
                  <c:v>18.520000000000003</c:v>
                </c:pt>
                <c:pt idx="9">
                  <c:v>27.540000000000006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C1-42FF-9870-B81C9FAB2DB2}"/>
            </c:ext>
          </c:extLst>
        </c:ser>
        <c:ser>
          <c:idx val="3"/>
          <c:order val="3"/>
          <c:tx>
            <c:strRef>
              <c:f>Arkusz4!$A$5</c:f>
              <c:strCache>
                <c:ptCount val="1"/>
                <c:pt idx="0">
                  <c:v>dotacje UE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Arkusz4!$B$1:$K$1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Arkusz4!$B$5:$K$5</c:f>
              <c:numCache>
                <c:formatCode>#,##0.00</c:formatCode>
                <c:ptCount val="10"/>
                <c:pt idx="0">
                  <c:v>11.62</c:v>
                </c:pt>
                <c:pt idx="1">
                  <c:v>11.2</c:v>
                </c:pt>
                <c:pt idx="2">
                  <c:v>13.26</c:v>
                </c:pt>
                <c:pt idx="3">
                  <c:v>14.52</c:v>
                </c:pt>
                <c:pt idx="4">
                  <c:v>13.96</c:v>
                </c:pt>
                <c:pt idx="5">
                  <c:v>15.65</c:v>
                </c:pt>
                <c:pt idx="6">
                  <c:v>14.82</c:v>
                </c:pt>
                <c:pt idx="7">
                  <c:v>6.66</c:v>
                </c:pt>
                <c:pt idx="8">
                  <c:v>8.2100000000000009</c:v>
                </c:pt>
                <c:pt idx="9">
                  <c:v>15.9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C1-42FF-9870-B81C9FAB2DB2}"/>
            </c:ext>
          </c:extLst>
        </c:ser>
        <c:ser>
          <c:idx val="4"/>
          <c:order val="4"/>
          <c:tx>
            <c:strRef>
              <c:f>Arkusz4!$A$6</c:f>
              <c:strCache>
                <c:ptCount val="1"/>
                <c:pt idx="0">
                  <c:v>dotacje bez zleconych i UE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Arkusz4!$B$1:$K$1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Arkusz4!$B$6:$K$6</c:f>
              <c:numCache>
                <c:formatCode>#,##0.00</c:formatCode>
                <c:ptCount val="10"/>
                <c:pt idx="0">
                  <c:v>8.1</c:v>
                </c:pt>
                <c:pt idx="1">
                  <c:v>9.0100000000000016</c:v>
                </c:pt>
                <c:pt idx="2">
                  <c:v>9.5200000000000014</c:v>
                </c:pt>
                <c:pt idx="3">
                  <c:v>8.4299999999999962</c:v>
                </c:pt>
                <c:pt idx="4">
                  <c:v>9.5799999999999983</c:v>
                </c:pt>
                <c:pt idx="5">
                  <c:v>10.94</c:v>
                </c:pt>
                <c:pt idx="6">
                  <c:v>11.579999999999998</c:v>
                </c:pt>
                <c:pt idx="7">
                  <c:v>10.390000000000004</c:v>
                </c:pt>
                <c:pt idx="8">
                  <c:v>10.310000000000002</c:v>
                </c:pt>
                <c:pt idx="9">
                  <c:v>11.640000000000006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8C1-42FF-9870-B81C9FAB2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980296"/>
        <c:axId val="305982264"/>
      </c:lineChart>
      <c:catAx>
        <c:axId val="30598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5982264"/>
        <c:crosses val="autoZero"/>
        <c:auto val="1"/>
        <c:lblAlgn val="ctr"/>
        <c:lblOffset val="100"/>
        <c:noMultiLvlLbl val="0"/>
      </c:catAx>
      <c:valAx>
        <c:axId val="305982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598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00455643472057E-2"/>
          <c:y val="0.92567940502124035"/>
          <c:w val="0.96391852810380196"/>
          <c:h val="7.4320594978759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Nadwyżka operacyjna</a:t>
            </a:r>
            <a:r>
              <a:rPr lang="pl-PL"/>
              <a:t> [mld PLN]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Arkusz3!$A$2</c:f>
              <c:strCache>
                <c:ptCount val="1"/>
                <c:pt idx="0">
                  <c:v>NO brutto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Arkusz3!$B$1:$O$1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Arkusz3!$B$2:$O$2</c:f>
              <c:numCache>
                <c:formatCode>0.00</c:formatCode>
                <c:ptCount val="14"/>
                <c:pt idx="0">
                  <c:v>11.69</c:v>
                </c:pt>
                <c:pt idx="1">
                  <c:v>17.72</c:v>
                </c:pt>
                <c:pt idx="2">
                  <c:v>17.73</c:v>
                </c:pt>
                <c:pt idx="3">
                  <c:v>11.96</c:v>
                </c:pt>
                <c:pt idx="4">
                  <c:v>9.8800000000000008</c:v>
                </c:pt>
                <c:pt idx="5">
                  <c:v>10.99</c:v>
                </c:pt>
                <c:pt idx="6">
                  <c:v>11.63</c:v>
                </c:pt>
                <c:pt idx="7">
                  <c:v>14.34</c:v>
                </c:pt>
                <c:pt idx="8">
                  <c:v>16.32</c:v>
                </c:pt>
                <c:pt idx="9">
                  <c:v>18.23</c:v>
                </c:pt>
                <c:pt idx="10">
                  <c:v>20.53</c:v>
                </c:pt>
                <c:pt idx="11">
                  <c:v>21.18</c:v>
                </c:pt>
                <c:pt idx="12">
                  <c:v>23.12</c:v>
                </c:pt>
                <c:pt idx="13">
                  <c:v>14.59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2B-4332-B2F3-E08150A67623}"/>
            </c:ext>
          </c:extLst>
        </c:ser>
        <c:ser>
          <c:idx val="1"/>
          <c:order val="1"/>
          <c:tx>
            <c:strRef>
              <c:f>Arkusz3!$A$3</c:f>
              <c:strCache>
                <c:ptCount val="1"/>
                <c:pt idx="0">
                  <c:v>NO netto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Arkusz3!$B$1:$O$1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Arkusz3!$B$3:$O$3</c:f>
              <c:numCache>
                <c:formatCode>0.00</c:formatCode>
                <c:ptCount val="14"/>
                <c:pt idx="0">
                  <c:v>5.63</c:v>
                </c:pt>
                <c:pt idx="1">
                  <c:v>10.37</c:v>
                </c:pt>
                <c:pt idx="2">
                  <c:v>11.28</c:v>
                </c:pt>
                <c:pt idx="3">
                  <c:v>5.83</c:v>
                </c:pt>
                <c:pt idx="4">
                  <c:v>2.72</c:v>
                </c:pt>
                <c:pt idx="5">
                  <c:v>1.39</c:v>
                </c:pt>
                <c:pt idx="6">
                  <c:v>1.52</c:v>
                </c:pt>
                <c:pt idx="7">
                  <c:v>2.5</c:v>
                </c:pt>
                <c:pt idx="8">
                  <c:v>8.32</c:v>
                </c:pt>
                <c:pt idx="9">
                  <c:v>9.94</c:v>
                </c:pt>
                <c:pt idx="10">
                  <c:v>12.69</c:v>
                </c:pt>
                <c:pt idx="11">
                  <c:v>12.71</c:v>
                </c:pt>
                <c:pt idx="12">
                  <c:v>14.38</c:v>
                </c:pt>
                <c:pt idx="13">
                  <c:v>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2B-4332-B2F3-E08150A676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9052464"/>
        <c:axId val="459052792"/>
      </c:lineChart>
      <c:catAx>
        <c:axId val="45905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9052792"/>
        <c:crosses val="autoZero"/>
        <c:auto val="1"/>
        <c:lblAlgn val="ctr"/>
        <c:lblOffset val="100"/>
        <c:noMultiLvlLbl val="0"/>
      </c:catAx>
      <c:valAx>
        <c:axId val="45905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905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Inwestycje</a:t>
            </a:r>
            <a:r>
              <a:rPr lang="en-US" dirty="0" smtClean="0"/>
              <a:t> JST</a:t>
            </a:r>
            <a:r>
              <a:rPr lang="pl-PL" dirty="0" smtClean="0"/>
              <a:t> [mld PLN]</a:t>
            </a:r>
            <a:endParaRPr lang="en-US" dirty="0"/>
          </a:p>
        </c:rich>
      </c:tx>
      <c:layout>
        <c:manualLayout>
          <c:xMode val="edge"/>
          <c:yMode val="edge"/>
          <c:x val="0.41466494265615828"/>
          <c:y val="1.35401312966274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5.8739785508122498E-2"/>
          <c:y val="7.6287445259754616E-2"/>
          <c:w val="0.93644072660800359"/>
          <c:h val="0.80525008817966082"/>
        </c:manualLayout>
      </c:layout>
      <c:lineChart>
        <c:grouping val="standard"/>
        <c:varyColors val="0"/>
        <c:ser>
          <c:idx val="0"/>
          <c:order val="0"/>
          <c:tx>
            <c:strRef>
              <c:f>Arkusz6!$A$2</c:f>
              <c:strCache>
                <c:ptCount val="1"/>
                <c:pt idx="0">
                  <c:v>inwestycje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Arkusz6!$B$1:$L$1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Arkusz6!$B$2:$L$2</c:f>
              <c:numCache>
                <c:formatCode>#,##0.00</c:formatCode>
                <c:ptCount val="11"/>
                <c:pt idx="0">
                  <c:v>30.82</c:v>
                </c:pt>
                <c:pt idx="1">
                  <c:v>41.6</c:v>
                </c:pt>
                <c:pt idx="2">
                  <c:v>43.28</c:v>
                </c:pt>
                <c:pt idx="3">
                  <c:v>41.19</c:v>
                </c:pt>
                <c:pt idx="4">
                  <c:v>34.4</c:v>
                </c:pt>
                <c:pt idx="5">
                  <c:v>33.5</c:v>
                </c:pt>
                <c:pt idx="6">
                  <c:v>39.92</c:v>
                </c:pt>
                <c:pt idx="7">
                  <c:v>37.22</c:v>
                </c:pt>
                <c:pt idx="8">
                  <c:v>24.41</c:v>
                </c:pt>
                <c:pt idx="9">
                  <c:v>33.47</c:v>
                </c:pt>
                <c:pt idx="10">
                  <c:v>51.02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08-4B15-A58F-ACE6814BC5BC}"/>
            </c:ext>
          </c:extLst>
        </c:ser>
        <c:ser>
          <c:idx val="1"/>
          <c:order val="1"/>
          <c:tx>
            <c:strRef>
              <c:f>Arkusz6!$A$3</c:f>
              <c:strCache>
                <c:ptCount val="1"/>
                <c:pt idx="0">
                  <c:v>dotacje rozwojowe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Arkusz6!$B$1:$L$1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Arkusz6!$B$3:$L$3</c:f>
              <c:numCache>
                <c:formatCode>#,##0.00</c:formatCode>
                <c:ptCount val="11"/>
                <c:pt idx="0" formatCode="General">
                  <c:v>4.9000000000000004</c:v>
                </c:pt>
                <c:pt idx="1">
                  <c:v>8.0299999999999994</c:v>
                </c:pt>
                <c:pt idx="2">
                  <c:v>8.3699999999999992</c:v>
                </c:pt>
                <c:pt idx="3">
                  <c:v>10.029999999999999</c:v>
                </c:pt>
                <c:pt idx="4">
                  <c:v>11.23</c:v>
                </c:pt>
                <c:pt idx="5">
                  <c:v>10.51</c:v>
                </c:pt>
                <c:pt idx="6">
                  <c:v>12.2</c:v>
                </c:pt>
                <c:pt idx="7">
                  <c:v>12.74</c:v>
                </c:pt>
                <c:pt idx="8">
                  <c:v>5.2</c:v>
                </c:pt>
                <c:pt idx="9">
                  <c:v>5.5</c:v>
                </c:pt>
                <c:pt idx="10">
                  <c:v>12.24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08-4B15-A58F-ACE6814BC5BC}"/>
            </c:ext>
          </c:extLst>
        </c:ser>
        <c:ser>
          <c:idx val="2"/>
          <c:order val="2"/>
          <c:tx>
            <c:strRef>
              <c:f>Arkusz6!$A$4</c:f>
              <c:strCache>
                <c:ptCount val="1"/>
                <c:pt idx="0">
                  <c:v>NO netto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Arkusz6!$B$1:$L$1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Arkusz6!$B$4:$L$4</c:f>
              <c:numCache>
                <c:formatCode>0.00</c:formatCode>
                <c:ptCount val="11"/>
                <c:pt idx="0" formatCode="General">
                  <c:v>11.28</c:v>
                </c:pt>
                <c:pt idx="1">
                  <c:v>5.83</c:v>
                </c:pt>
                <c:pt idx="2">
                  <c:v>2.72</c:v>
                </c:pt>
                <c:pt idx="3">
                  <c:v>1.39</c:v>
                </c:pt>
                <c:pt idx="4">
                  <c:v>1.52</c:v>
                </c:pt>
                <c:pt idx="5">
                  <c:v>2.5</c:v>
                </c:pt>
                <c:pt idx="6">
                  <c:v>8.32</c:v>
                </c:pt>
                <c:pt idx="7">
                  <c:v>9.94</c:v>
                </c:pt>
                <c:pt idx="8">
                  <c:v>12.69</c:v>
                </c:pt>
                <c:pt idx="9">
                  <c:v>12.71</c:v>
                </c:pt>
                <c:pt idx="10">
                  <c:v>14.38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08-4B15-A58F-ACE6814BC5BC}"/>
            </c:ext>
          </c:extLst>
        </c:ser>
        <c:ser>
          <c:idx val="3"/>
          <c:order val="3"/>
          <c:tx>
            <c:strRef>
              <c:f>Arkusz6!$A$5</c:f>
              <c:strCache>
                <c:ptCount val="1"/>
                <c:pt idx="0">
                  <c:v>zadłużenie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Arkusz6!$B$1:$L$1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Arkusz6!$B$5:$L$5</c:f>
              <c:numCache>
                <c:formatCode>0.00</c:formatCode>
                <c:ptCount val="11"/>
                <c:pt idx="0">
                  <c:v>28.77</c:v>
                </c:pt>
                <c:pt idx="1">
                  <c:v>40.29</c:v>
                </c:pt>
                <c:pt idx="2">
                  <c:v>55.09</c:v>
                </c:pt>
                <c:pt idx="3">
                  <c:v>65.760000000000005</c:v>
                </c:pt>
                <c:pt idx="4">
                  <c:v>67.83</c:v>
                </c:pt>
                <c:pt idx="5">
                  <c:v>69.16</c:v>
                </c:pt>
                <c:pt idx="6">
                  <c:v>72.11</c:v>
                </c:pt>
                <c:pt idx="7">
                  <c:v>71.63</c:v>
                </c:pt>
                <c:pt idx="8">
                  <c:v>69.02</c:v>
                </c:pt>
                <c:pt idx="9">
                  <c:v>68.930000000000007</c:v>
                </c:pt>
                <c:pt idx="10">
                  <c:v>76.12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08-4B15-A58F-ACE6814BC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367896"/>
        <c:axId val="352378392"/>
      </c:lineChart>
      <c:catAx>
        <c:axId val="352367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378392"/>
        <c:crosses val="autoZero"/>
        <c:auto val="1"/>
        <c:lblAlgn val="ctr"/>
        <c:lblOffset val="100"/>
        <c:noMultiLvlLbl val="0"/>
      </c:catAx>
      <c:valAx>
        <c:axId val="352378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367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BECF-4737-4E0B-BA06-67EECD233C01}" type="datetimeFigureOut">
              <a:rPr lang="pl-PL" smtClean="0"/>
              <a:t>2019-08-07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DC02-5BEF-4BB9-AD24-93A056BD8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446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BECF-4737-4E0B-BA06-67EECD233C01}" type="datetimeFigureOut">
              <a:rPr lang="pl-PL" smtClean="0"/>
              <a:t>2019-08-07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DC02-5BEF-4BB9-AD24-93A056BD8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257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BECF-4737-4E0B-BA06-67EECD233C01}" type="datetimeFigureOut">
              <a:rPr lang="pl-PL" smtClean="0"/>
              <a:t>2019-08-07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DC02-5BEF-4BB9-AD24-93A056BD8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58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BECF-4737-4E0B-BA06-67EECD233C01}" type="datetimeFigureOut">
              <a:rPr lang="pl-PL" smtClean="0"/>
              <a:t>2019-08-07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DC02-5BEF-4BB9-AD24-93A056BD8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21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BECF-4737-4E0B-BA06-67EECD233C01}" type="datetimeFigureOut">
              <a:rPr lang="pl-PL" smtClean="0"/>
              <a:t>2019-08-07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DC02-5BEF-4BB9-AD24-93A056BD8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549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BECF-4737-4E0B-BA06-67EECD233C01}" type="datetimeFigureOut">
              <a:rPr lang="pl-PL" smtClean="0"/>
              <a:t>2019-08-07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DC02-5BEF-4BB9-AD24-93A056BD8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200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BECF-4737-4E0B-BA06-67EECD233C01}" type="datetimeFigureOut">
              <a:rPr lang="pl-PL" smtClean="0"/>
              <a:t>2019-08-07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DC02-5BEF-4BB9-AD24-93A056BD8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221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BECF-4737-4E0B-BA06-67EECD233C01}" type="datetimeFigureOut">
              <a:rPr lang="pl-PL" smtClean="0"/>
              <a:t>2019-08-07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DC02-5BEF-4BB9-AD24-93A056BD8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2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BECF-4737-4E0B-BA06-67EECD233C01}" type="datetimeFigureOut">
              <a:rPr lang="pl-PL" smtClean="0"/>
              <a:t>2019-08-07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DC02-5BEF-4BB9-AD24-93A056BD8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12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BECF-4737-4E0B-BA06-67EECD233C01}" type="datetimeFigureOut">
              <a:rPr lang="pl-PL" smtClean="0"/>
              <a:t>2019-08-07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DC02-5BEF-4BB9-AD24-93A056BD8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186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BECF-4737-4E0B-BA06-67EECD233C01}" type="datetimeFigureOut">
              <a:rPr lang="pl-PL" smtClean="0"/>
              <a:t>2019-08-07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DC02-5BEF-4BB9-AD24-93A056BD8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14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BBECF-4737-4E0B-BA06-67EECD233C01}" type="datetimeFigureOut">
              <a:rPr lang="pl-PL" smtClean="0"/>
              <a:t>2019-08-07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DDC02-5BEF-4BB9-AD24-93A056BD8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648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Sytuacja finansów JST</a:t>
            </a:r>
            <a:br>
              <a:rPr lang="pl-PL" dirty="0" smtClean="0"/>
            </a:br>
            <a:r>
              <a:rPr lang="pl-PL" sz="4000" dirty="0" smtClean="0"/>
              <a:t>wybrane wskaźniki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488873"/>
            <a:ext cx="9144000" cy="1371600"/>
          </a:xfrm>
        </p:spPr>
        <p:txBody>
          <a:bodyPr/>
          <a:lstStyle/>
          <a:p>
            <a:r>
              <a:rPr lang="pl-PL" dirty="0" smtClean="0"/>
              <a:t>Andrzej Porawski, Jan M. Czajkowski</a:t>
            </a:r>
          </a:p>
          <a:p>
            <a:r>
              <a:rPr lang="pl-PL" dirty="0" smtClean="0"/>
              <a:t>Biuro ZMP</a:t>
            </a:r>
          </a:p>
          <a:p>
            <a:r>
              <a:rPr lang="pl-PL" dirty="0" smtClean="0"/>
              <a:t>7 sierpnia 2019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411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557587"/>
              </p:ext>
            </p:extLst>
          </p:nvPr>
        </p:nvGraphicFramePr>
        <p:xfrm>
          <a:off x="864524" y="665018"/>
          <a:ext cx="10457411" cy="575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85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197477"/>
              </p:ext>
            </p:extLst>
          </p:nvPr>
        </p:nvGraphicFramePr>
        <p:xfrm>
          <a:off x="980903" y="540327"/>
          <a:ext cx="10374282" cy="5694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867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496653"/>
              </p:ext>
            </p:extLst>
          </p:nvPr>
        </p:nvGraphicFramePr>
        <p:xfrm>
          <a:off x="972588" y="548640"/>
          <a:ext cx="10432473" cy="5494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473825" y="6134793"/>
            <a:ext cx="11280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Silny spadek dochodów z udziału JST we wpływach z PIT w latach 2009 – 2011 był wynikiem zmian w ustawie (przejście z 3 do 2 stawek; ulgi prorodzinne)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0414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8348" y="340822"/>
            <a:ext cx="9867207" cy="581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635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353320788"/>
              </p:ext>
            </p:extLst>
          </p:nvPr>
        </p:nvGraphicFramePr>
        <p:xfrm>
          <a:off x="1421478" y="989214"/>
          <a:ext cx="9742516" cy="4971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3798916" y="507076"/>
            <a:ext cx="456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Subwencja oświatowa w relacji do BP i </a:t>
            </a:r>
            <a:r>
              <a:rPr lang="pl-PL" dirty="0" smtClean="0"/>
              <a:t>PKB [%]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585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254489"/>
              </p:ext>
            </p:extLst>
          </p:nvPr>
        </p:nvGraphicFramePr>
        <p:xfrm>
          <a:off x="1122218" y="465513"/>
          <a:ext cx="10424159" cy="5685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92668" y="6217920"/>
            <a:ext cx="1131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Wzrost dotacji w roku 2014 był skutkiem wprowadzenia dotacji na przedszkola, a skok od roku 2016 – programu 500+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059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089950"/>
              </p:ext>
            </p:extLst>
          </p:nvPr>
        </p:nvGraphicFramePr>
        <p:xfrm>
          <a:off x="1064029" y="665018"/>
          <a:ext cx="10357658" cy="5503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767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790888"/>
              </p:ext>
            </p:extLst>
          </p:nvPr>
        </p:nvGraphicFramePr>
        <p:xfrm>
          <a:off x="839585" y="590205"/>
          <a:ext cx="10540539" cy="549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77800" y="6186517"/>
            <a:ext cx="11870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Arial Narrow" panose="020B0606020202030204" pitchFamily="34" charset="0"/>
              </a:rPr>
              <a:t>Łączne wydatki inwestycyjne w tym okresie wyniosły narastająco 411 mld zł, dotacje inwestycyjne UE – 101 mld zł, nadwyżka operacyjna netto – 83,3 mld zł, a brutto – 175,9 mld zł</a:t>
            </a:r>
            <a:endParaRPr lang="pl-PL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986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149</Words>
  <Application>Microsoft Office PowerPoint</Application>
  <PresentationFormat>Panoramiczny</PresentationFormat>
  <Paragraphs>14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Motyw pakietu Office</vt:lpstr>
      <vt:lpstr>Sytuacja finansów JST wybrane wskaźniki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Sytuacja finansów JST wybrane wskaźniki</dc:title>
  <dc:creator>Andrzej Porawski</dc:creator>
  <cp:lastModifiedBy>Andrzej Porawski</cp:lastModifiedBy>
  <cp:revision>6</cp:revision>
  <dcterms:created xsi:type="dcterms:W3CDTF">2019-08-07T09:34:14Z</dcterms:created>
  <dcterms:modified xsi:type="dcterms:W3CDTF">2019-08-07T10:26:21Z</dcterms:modified>
</cp:coreProperties>
</file>