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429" r:id="rId3"/>
    <p:sldId id="384" r:id="rId4"/>
    <p:sldId id="385" r:id="rId5"/>
    <p:sldId id="386" r:id="rId6"/>
    <p:sldId id="387" r:id="rId7"/>
    <p:sldId id="388" r:id="rId8"/>
    <p:sldId id="389" r:id="rId9"/>
    <p:sldId id="34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429"/>
            <p14:sldId id="384"/>
            <p14:sldId id="385"/>
            <p14:sldId id="386"/>
            <p14:sldId id="387"/>
            <p14:sldId id="388"/>
            <p14:sldId id="389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88575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FFE32-7A84-4447-AABB-40FEB61F9A62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E9BC7AD6-BA50-4B44-B010-62C97DE72E35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Projekt rozporządzenia MEN w sprawie  sposobu podziału części oświatowej subwencji ogólnej dla jednostek samorządu terytorialnego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 w r. 2020</a:t>
          </a:r>
          <a:endParaRPr lang="pl-PL" sz="1800" dirty="0">
            <a:solidFill>
              <a:schemeClr val="tx1"/>
            </a:solidFill>
          </a:endParaRPr>
        </a:p>
      </dgm:t>
    </dgm:pt>
    <dgm:pt modelId="{1A73C71D-0C6B-4C32-BE22-289DB8315D5F}" type="parTrans" cxnId="{A87365FE-44AD-45F6-9279-47C3CD259002}">
      <dgm:prSet/>
      <dgm:spPr/>
      <dgm:t>
        <a:bodyPr/>
        <a:lstStyle/>
        <a:p>
          <a:endParaRPr lang="pl-PL"/>
        </a:p>
      </dgm:t>
    </dgm:pt>
    <dgm:pt modelId="{9A24C9D4-B888-4541-A212-A3D158F41F78}" type="sibTrans" cxnId="{A87365FE-44AD-45F6-9279-47C3CD259002}">
      <dgm:prSet/>
      <dgm:spPr/>
      <dgm:t>
        <a:bodyPr/>
        <a:lstStyle/>
        <a:p>
          <a:endParaRPr lang="pl-PL"/>
        </a:p>
      </dgm:t>
    </dgm:pt>
    <dgm:pt modelId="{AFA546E8-B5F4-4A4E-9A01-76C8BF7CE2D1}">
      <dgm:prSet custT="1"/>
      <dgm:spPr/>
      <dgm:t>
        <a:bodyPr/>
        <a:lstStyle/>
        <a:p>
          <a:r>
            <a:rPr lang="pl-PL" sz="1700" dirty="0" smtClean="0">
              <a:solidFill>
                <a:schemeClr val="tx1"/>
              </a:solidFill>
            </a:rPr>
            <a:t>Od lat obserwujemy ciągłe pogłębianie się luki między nakładami na oświatę a wielkością subwencji. Od 2016 r. kwota </a:t>
          </a:r>
          <a:br>
            <a:rPr lang="pl-PL" sz="1700" dirty="0" smtClean="0">
              <a:solidFill>
                <a:schemeClr val="tx1"/>
              </a:solidFill>
            </a:rPr>
          </a:br>
          <a:r>
            <a:rPr lang="pl-PL" sz="1700" dirty="0" smtClean="0">
              <a:solidFill>
                <a:schemeClr val="tx1"/>
              </a:solidFill>
            </a:rPr>
            <a:t>do podziału coraz bardziej odbiega od rzeczywistych kosztów funkcjonowania oświaty. </a:t>
          </a:r>
          <a:endParaRPr lang="pl-PL" sz="1700" dirty="0">
            <a:solidFill>
              <a:schemeClr val="tx1"/>
            </a:solidFill>
          </a:endParaRPr>
        </a:p>
      </dgm:t>
    </dgm:pt>
    <dgm:pt modelId="{F9A4AFAD-AFF2-45ED-828E-51F5FEAEB09B}" type="parTrans" cxnId="{A34FB71B-18E0-43A5-AF2D-7A7B832D9AE4}">
      <dgm:prSet/>
      <dgm:spPr/>
      <dgm:t>
        <a:bodyPr/>
        <a:lstStyle/>
        <a:p>
          <a:endParaRPr lang="pl-PL"/>
        </a:p>
      </dgm:t>
    </dgm:pt>
    <dgm:pt modelId="{DC4D4108-3890-47D5-8FA8-25AC13971585}" type="sibTrans" cxnId="{A34FB71B-18E0-43A5-AF2D-7A7B832D9AE4}">
      <dgm:prSet/>
      <dgm:spPr/>
      <dgm:t>
        <a:bodyPr/>
        <a:lstStyle/>
        <a:p>
          <a:endParaRPr lang="pl-PL"/>
        </a:p>
      </dgm:t>
    </dgm:pt>
    <dgm:pt modelId="{801B8374-ADD9-49D6-A8A9-11C7DE062861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Wynagrodzenia nauczycieli są kształtowane w bezpośrednich negocjacjach między rządem,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a związkami zawodowymi.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Skutki finansowe wyników tych negocjacji są każdorazowo niedoszacowane i nie znajdują odzwierciedlenia w kwotach subwencji. </a:t>
          </a:r>
          <a:endParaRPr lang="pl-PL" sz="1800" dirty="0">
            <a:solidFill>
              <a:schemeClr val="tx1"/>
            </a:solidFill>
          </a:endParaRPr>
        </a:p>
      </dgm:t>
    </dgm:pt>
    <dgm:pt modelId="{EBABB943-A607-42B3-9BF9-78EBF302B1E8}" type="parTrans" cxnId="{146CC5AB-28CC-487D-8113-7DE856247732}">
      <dgm:prSet/>
      <dgm:spPr/>
      <dgm:t>
        <a:bodyPr/>
        <a:lstStyle/>
        <a:p>
          <a:endParaRPr lang="pl-PL"/>
        </a:p>
      </dgm:t>
    </dgm:pt>
    <dgm:pt modelId="{A43787D8-BE5C-4069-ADA5-2AAAA7C3C34B}" type="sibTrans" cxnId="{146CC5AB-28CC-487D-8113-7DE856247732}">
      <dgm:prSet/>
      <dgm:spPr/>
      <dgm:t>
        <a:bodyPr/>
        <a:lstStyle/>
        <a:p>
          <a:endParaRPr lang="pl-PL"/>
        </a:p>
      </dgm:t>
    </dgm:pt>
    <dgm:pt modelId="{F44A9E4B-AD9E-4642-B699-0B1710965BD5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Niezgodny z Konstytucją i innymi aktami prawnymi. Jest to szczególnie widoczne w kontekście wyroku Trybunału Konstytucyjnego z dnia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20 listopada br. (sygn. K 4/17).</a:t>
          </a:r>
          <a:endParaRPr lang="pl-PL" sz="1800" dirty="0">
            <a:solidFill>
              <a:schemeClr val="tx1"/>
            </a:solidFill>
          </a:endParaRPr>
        </a:p>
      </dgm:t>
    </dgm:pt>
    <dgm:pt modelId="{FE8C3759-10E9-4E39-9EAB-53EC1D8EE05C}" type="parTrans" cxnId="{78A4B61C-975C-4D4F-AE64-1033345CE7EE}">
      <dgm:prSet/>
      <dgm:spPr/>
      <dgm:t>
        <a:bodyPr/>
        <a:lstStyle/>
        <a:p>
          <a:endParaRPr lang="pl-PL"/>
        </a:p>
      </dgm:t>
    </dgm:pt>
    <dgm:pt modelId="{0E10D0A2-EE8A-4CF1-A95C-5933A88B91A5}" type="sibTrans" cxnId="{78A4B61C-975C-4D4F-AE64-1033345CE7EE}">
      <dgm:prSet/>
      <dgm:spPr/>
      <dgm:t>
        <a:bodyPr/>
        <a:lstStyle/>
        <a:p>
          <a:endParaRPr lang="pl-PL"/>
        </a:p>
      </dgm:t>
    </dgm:pt>
    <dgm:pt modelId="{87A6E921-FE1D-4E3F-9938-B790EFA67079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Lekceważenie przez prawodawcę kosztów wprowadzanych aktów jest nie tylko niezgodne z art. 167 ust. 4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w związku z art. 166 ust. 2, ale dodatkowo „stanowi naruszenia art. 2 Konstytucji przez stanowienie prawa pozornego, którego pełna realizacja jest niemożliwa”.</a:t>
          </a:r>
          <a:endParaRPr lang="pl-PL" sz="1800" dirty="0">
            <a:solidFill>
              <a:schemeClr val="tx1"/>
            </a:solidFill>
          </a:endParaRPr>
        </a:p>
      </dgm:t>
    </dgm:pt>
    <dgm:pt modelId="{56C362FF-C1CC-4523-ADDB-8311E627C093}" type="parTrans" cxnId="{B5A985C3-A577-4BEA-9E27-D343AD04DD91}">
      <dgm:prSet/>
      <dgm:spPr/>
      <dgm:t>
        <a:bodyPr/>
        <a:lstStyle/>
        <a:p>
          <a:endParaRPr lang="pl-PL"/>
        </a:p>
      </dgm:t>
    </dgm:pt>
    <dgm:pt modelId="{4011293A-4AFF-4BB9-9714-D54E7E3924BB}" type="sibTrans" cxnId="{B5A985C3-A577-4BEA-9E27-D343AD04DD91}">
      <dgm:prSet/>
      <dgm:spPr/>
      <dgm:t>
        <a:bodyPr/>
        <a:lstStyle/>
        <a:p>
          <a:endParaRPr lang="pl-PL"/>
        </a:p>
      </dgm:t>
    </dgm:pt>
    <dgm:pt modelId="{1FC79BCA-9864-4D43-A999-88F2808F69D7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Wysokość subwencji planowanej na rok 2020 nie uwzględnia skutków podwyżek płac w latach 2018 i 2019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i niedoszacowania środków przekazywanych samorządom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w kwocie 2,1 mld zł</a:t>
          </a:r>
          <a:endParaRPr lang="pl-PL" sz="1800" dirty="0">
            <a:solidFill>
              <a:schemeClr val="tx1"/>
            </a:solidFill>
          </a:endParaRPr>
        </a:p>
      </dgm:t>
    </dgm:pt>
    <dgm:pt modelId="{5294B30F-4AD1-40C1-ACBF-F0B369622F55}" type="parTrans" cxnId="{71291937-8B7C-4D21-B075-6D89C6221299}">
      <dgm:prSet/>
      <dgm:spPr/>
      <dgm:t>
        <a:bodyPr/>
        <a:lstStyle/>
        <a:p>
          <a:endParaRPr lang="pl-PL"/>
        </a:p>
      </dgm:t>
    </dgm:pt>
    <dgm:pt modelId="{88842D1D-DA02-4313-B561-B6086D60E3D7}" type="sibTrans" cxnId="{71291937-8B7C-4D21-B075-6D89C6221299}">
      <dgm:prSet/>
      <dgm:spPr/>
      <dgm:t>
        <a:bodyPr/>
        <a:lstStyle/>
        <a:p>
          <a:endParaRPr lang="pl-PL"/>
        </a:p>
      </dgm:t>
    </dgm:pt>
    <dgm:pt modelId="{49EAFB71-952F-400E-A7A5-3EC1EC0AD368}" type="pres">
      <dgm:prSet presAssocID="{955FFE32-7A84-4447-AABB-40FEB61F9A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80BAE0E-0886-45A4-9BC6-3CBA23011D65}" type="pres">
      <dgm:prSet presAssocID="{E9BC7AD6-BA50-4B44-B010-62C97DE72E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F50632-949B-40E0-8559-EB1ED0C3C7B8}" type="pres">
      <dgm:prSet presAssocID="{9A24C9D4-B888-4541-A212-A3D158F41F78}" presName="sibTrans" presStyleCnt="0"/>
      <dgm:spPr/>
    </dgm:pt>
    <dgm:pt modelId="{A1C56921-F43F-4F1D-959E-90112E52C413}" type="pres">
      <dgm:prSet presAssocID="{F44A9E4B-AD9E-4642-B699-0B1710965BD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F9AB11-C0A9-4C58-8F60-2D545CB94F4D}" type="pres">
      <dgm:prSet presAssocID="{0E10D0A2-EE8A-4CF1-A95C-5933A88B91A5}" presName="sibTrans" presStyleCnt="0"/>
      <dgm:spPr/>
    </dgm:pt>
    <dgm:pt modelId="{E33AA188-D7F6-4C6E-A38A-ED73A4CA8163}" type="pres">
      <dgm:prSet presAssocID="{AFA546E8-B5F4-4A4E-9A01-76C8BF7CE2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4E3853-7FEA-4F12-B0F8-8D828B4D8D99}" type="pres">
      <dgm:prSet presAssocID="{DC4D4108-3890-47D5-8FA8-25AC13971585}" presName="sibTrans" presStyleCnt="0"/>
      <dgm:spPr/>
    </dgm:pt>
    <dgm:pt modelId="{5B542ECC-18D6-49A1-B166-D4B030D646E6}" type="pres">
      <dgm:prSet presAssocID="{87A6E921-FE1D-4E3F-9938-B790EFA67079}" presName="node" presStyleLbl="node1" presStyleIdx="3" presStyleCnt="6" custScaleY="1331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2F6BFE-8FE7-44E6-8800-DEA80737841A}" type="pres">
      <dgm:prSet presAssocID="{4011293A-4AFF-4BB9-9714-D54E7E3924BB}" presName="sibTrans" presStyleCnt="0"/>
      <dgm:spPr/>
    </dgm:pt>
    <dgm:pt modelId="{32870A80-5830-47F8-831F-56674BFFCD88}" type="pres">
      <dgm:prSet presAssocID="{801B8374-ADD9-49D6-A8A9-11C7DE062861}" presName="node" presStyleLbl="node1" presStyleIdx="4" presStyleCnt="6" custScaleY="139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A16075-52C7-4C53-BA2E-E4C7332FC4DD}" type="pres">
      <dgm:prSet presAssocID="{A43787D8-BE5C-4069-ADA5-2AAAA7C3C34B}" presName="sibTrans" presStyleCnt="0"/>
      <dgm:spPr/>
    </dgm:pt>
    <dgm:pt modelId="{27A31BED-30F6-4014-84A8-A599988CF1E4}" type="pres">
      <dgm:prSet presAssocID="{1FC79BCA-9864-4D43-A999-88F2808F69D7}" presName="node" presStyleLbl="node1" presStyleIdx="5" presStyleCnt="6" custScaleY="1399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801084-0177-4F05-A507-85401C3FFC69}" type="presOf" srcId="{E9BC7AD6-BA50-4B44-B010-62C97DE72E35}" destId="{980BAE0E-0886-45A4-9BC6-3CBA23011D65}" srcOrd="0" destOrd="0" presId="urn:microsoft.com/office/officeart/2005/8/layout/default"/>
    <dgm:cxn modelId="{78A4B61C-975C-4D4F-AE64-1033345CE7EE}" srcId="{955FFE32-7A84-4447-AABB-40FEB61F9A62}" destId="{F44A9E4B-AD9E-4642-B699-0B1710965BD5}" srcOrd="1" destOrd="0" parTransId="{FE8C3759-10E9-4E39-9EAB-53EC1D8EE05C}" sibTransId="{0E10D0A2-EE8A-4CF1-A95C-5933A88B91A5}"/>
    <dgm:cxn modelId="{146CC5AB-28CC-487D-8113-7DE856247732}" srcId="{955FFE32-7A84-4447-AABB-40FEB61F9A62}" destId="{801B8374-ADD9-49D6-A8A9-11C7DE062861}" srcOrd="4" destOrd="0" parTransId="{EBABB943-A607-42B3-9BF9-78EBF302B1E8}" sibTransId="{A43787D8-BE5C-4069-ADA5-2AAAA7C3C34B}"/>
    <dgm:cxn modelId="{A34FB71B-18E0-43A5-AF2D-7A7B832D9AE4}" srcId="{955FFE32-7A84-4447-AABB-40FEB61F9A62}" destId="{AFA546E8-B5F4-4A4E-9A01-76C8BF7CE2D1}" srcOrd="2" destOrd="0" parTransId="{F9A4AFAD-AFF2-45ED-828E-51F5FEAEB09B}" sibTransId="{DC4D4108-3890-47D5-8FA8-25AC13971585}"/>
    <dgm:cxn modelId="{A30FE427-6BA3-4564-AF5F-9B0E6B6B27C5}" type="presOf" srcId="{955FFE32-7A84-4447-AABB-40FEB61F9A62}" destId="{49EAFB71-952F-400E-A7A5-3EC1EC0AD368}" srcOrd="0" destOrd="0" presId="urn:microsoft.com/office/officeart/2005/8/layout/default"/>
    <dgm:cxn modelId="{B5A985C3-A577-4BEA-9E27-D343AD04DD91}" srcId="{955FFE32-7A84-4447-AABB-40FEB61F9A62}" destId="{87A6E921-FE1D-4E3F-9938-B790EFA67079}" srcOrd="3" destOrd="0" parTransId="{56C362FF-C1CC-4523-ADDB-8311E627C093}" sibTransId="{4011293A-4AFF-4BB9-9714-D54E7E3924BB}"/>
    <dgm:cxn modelId="{B0DB0E13-5BE8-4FBA-989D-9DC1491B1661}" type="presOf" srcId="{1FC79BCA-9864-4D43-A999-88F2808F69D7}" destId="{27A31BED-30F6-4014-84A8-A599988CF1E4}" srcOrd="0" destOrd="0" presId="urn:microsoft.com/office/officeart/2005/8/layout/default"/>
    <dgm:cxn modelId="{A87365FE-44AD-45F6-9279-47C3CD259002}" srcId="{955FFE32-7A84-4447-AABB-40FEB61F9A62}" destId="{E9BC7AD6-BA50-4B44-B010-62C97DE72E35}" srcOrd="0" destOrd="0" parTransId="{1A73C71D-0C6B-4C32-BE22-289DB8315D5F}" sibTransId="{9A24C9D4-B888-4541-A212-A3D158F41F78}"/>
    <dgm:cxn modelId="{520E26E8-2801-4301-8EB5-569E9BA0C19B}" type="presOf" srcId="{AFA546E8-B5F4-4A4E-9A01-76C8BF7CE2D1}" destId="{E33AA188-D7F6-4C6E-A38A-ED73A4CA8163}" srcOrd="0" destOrd="0" presId="urn:microsoft.com/office/officeart/2005/8/layout/default"/>
    <dgm:cxn modelId="{D016CC52-31CC-41A7-9490-256CA7425452}" type="presOf" srcId="{87A6E921-FE1D-4E3F-9938-B790EFA67079}" destId="{5B542ECC-18D6-49A1-B166-D4B030D646E6}" srcOrd="0" destOrd="0" presId="urn:microsoft.com/office/officeart/2005/8/layout/default"/>
    <dgm:cxn modelId="{1CBAC729-27DE-4991-9982-5CEAE43427E8}" type="presOf" srcId="{801B8374-ADD9-49D6-A8A9-11C7DE062861}" destId="{32870A80-5830-47F8-831F-56674BFFCD88}" srcOrd="0" destOrd="0" presId="urn:microsoft.com/office/officeart/2005/8/layout/default"/>
    <dgm:cxn modelId="{0905CA3F-67F5-4AA8-9E31-BD121BCE5267}" type="presOf" srcId="{F44A9E4B-AD9E-4642-B699-0B1710965BD5}" destId="{A1C56921-F43F-4F1D-959E-90112E52C413}" srcOrd="0" destOrd="0" presId="urn:microsoft.com/office/officeart/2005/8/layout/default"/>
    <dgm:cxn modelId="{71291937-8B7C-4D21-B075-6D89C6221299}" srcId="{955FFE32-7A84-4447-AABB-40FEB61F9A62}" destId="{1FC79BCA-9864-4D43-A999-88F2808F69D7}" srcOrd="5" destOrd="0" parTransId="{5294B30F-4AD1-40C1-ACBF-F0B369622F55}" sibTransId="{88842D1D-DA02-4313-B561-B6086D60E3D7}"/>
    <dgm:cxn modelId="{27CD9624-8F99-4A9D-8C61-D6E8DEBFE2BA}" type="presParOf" srcId="{49EAFB71-952F-400E-A7A5-3EC1EC0AD368}" destId="{980BAE0E-0886-45A4-9BC6-3CBA23011D65}" srcOrd="0" destOrd="0" presId="urn:microsoft.com/office/officeart/2005/8/layout/default"/>
    <dgm:cxn modelId="{BEAF0621-F5B0-4E09-B354-892D6514593F}" type="presParOf" srcId="{49EAFB71-952F-400E-A7A5-3EC1EC0AD368}" destId="{3CF50632-949B-40E0-8559-EB1ED0C3C7B8}" srcOrd="1" destOrd="0" presId="urn:microsoft.com/office/officeart/2005/8/layout/default"/>
    <dgm:cxn modelId="{AFA3E9DD-0821-4578-B11D-BB2A8952B946}" type="presParOf" srcId="{49EAFB71-952F-400E-A7A5-3EC1EC0AD368}" destId="{A1C56921-F43F-4F1D-959E-90112E52C413}" srcOrd="2" destOrd="0" presId="urn:microsoft.com/office/officeart/2005/8/layout/default"/>
    <dgm:cxn modelId="{64EF2B6D-EC66-4220-850C-BA865F643D0C}" type="presParOf" srcId="{49EAFB71-952F-400E-A7A5-3EC1EC0AD368}" destId="{51F9AB11-C0A9-4C58-8F60-2D545CB94F4D}" srcOrd="3" destOrd="0" presId="urn:microsoft.com/office/officeart/2005/8/layout/default"/>
    <dgm:cxn modelId="{DC626235-5EE1-4A44-AB57-0422FFC63CC6}" type="presParOf" srcId="{49EAFB71-952F-400E-A7A5-3EC1EC0AD368}" destId="{E33AA188-D7F6-4C6E-A38A-ED73A4CA8163}" srcOrd="4" destOrd="0" presId="urn:microsoft.com/office/officeart/2005/8/layout/default"/>
    <dgm:cxn modelId="{53B0EDE6-645A-4644-B35C-4D1361E27154}" type="presParOf" srcId="{49EAFB71-952F-400E-A7A5-3EC1EC0AD368}" destId="{FF4E3853-7FEA-4F12-B0F8-8D828B4D8D99}" srcOrd="5" destOrd="0" presId="urn:microsoft.com/office/officeart/2005/8/layout/default"/>
    <dgm:cxn modelId="{C368A01A-78C7-46A7-B8B3-F6397F0E5848}" type="presParOf" srcId="{49EAFB71-952F-400E-A7A5-3EC1EC0AD368}" destId="{5B542ECC-18D6-49A1-B166-D4B030D646E6}" srcOrd="6" destOrd="0" presId="urn:microsoft.com/office/officeart/2005/8/layout/default"/>
    <dgm:cxn modelId="{A105125A-5C3D-4FCA-86AF-C9A9FE10A53C}" type="presParOf" srcId="{49EAFB71-952F-400E-A7A5-3EC1EC0AD368}" destId="{912F6BFE-8FE7-44E6-8800-DEA80737841A}" srcOrd="7" destOrd="0" presId="urn:microsoft.com/office/officeart/2005/8/layout/default"/>
    <dgm:cxn modelId="{4A66A746-3059-4F70-8702-4E90F5F128AA}" type="presParOf" srcId="{49EAFB71-952F-400E-A7A5-3EC1EC0AD368}" destId="{32870A80-5830-47F8-831F-56674BFFCD88}" srcOrd="8" destOrd="0" presId="urn:microsoft.com/office/officeart/2005/8/layout/default"/>
    <dgm:cxn modelId="{6C73D8E8-2D83-4BE2-8AC1-6055BE17D772}" type="presParOf" srcId="{49EAFB71-952F-400E-A7A5-3EC1EC0AD368}" destId="{F5A16075-52C7-4C53-BA2E-E4C7332FC4DD}" srcOrd="9" destOrd="0" presId="urn:microsoft.com/office/officeart/2005/8/layout/default"/>
    <dgm:cxn modelId="{D84A0B6F-70EC-46B3-9ACD-E7D7FE56EAF7}" type="presParOf" srcId="{49EAFB71-952F-400E-A7A5-3EC1EC0AD368}" destId="{27A31BED-30F6-4014-84A8-A599988CF1E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5FFE32-7A84-4447-AABB-40FEB61F9A62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31B00FF5-1460-495B-9325-67A7F66F8BA8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W efekcie wysokość subwencji zapewnia dziś zaledwie ok. 80% środków niezbędnych na płace nauczycieli w szkołach prowadzonych przez JST, choć w roku 2004 zapewniła 98 % tych wydatków.</a:t>
          </a:r>
          <a:endParaRPr lang="pl-PL" dirty="0">
            <a:solidFill>
              <a:schemeClr val="tx1"/>
            </a:solidFill>
          </a:endParaRPr>
        </a:p>
      </dgm:t>
    </dgm:pt>
    <dgm:pt modelId="{3BA6DA61-4D4D-43EA-AA8C-7AC23526DA55}" type="parTrans" cxnId="{A69E6026-941D-4C23-85F1-58139FC1A9E8}">
      <dgm:prSet/>
      <dgm:spPr/>
      <dgm:t>
        <a:bodyPr/>
        <a:lstStyle/>
        <a:p>
          <a:endParaRPr lang="pl-PL"/>
        </a:p>
      </dgm:t>
    </dgm:pt>
    <dgm:pt modelId="{753D8B61-E285-4A80-BAAB-036ADE3F5CE7}" type="sibTrans" cxnId="{A69E6026-941D-4C23-85F1-58139FC1A9E8}">
      <dgm:prSet/>
      <dgm:spPr/>
      <dgm:t>
        <a:bodyPr/>
        <a:lstStyle/>
        <a:p>
          <a:endParaRPr lang="pl-PL"/>
        </a:p>
      </dgm:t>
    </dgm:pt>
    <dgm:pt modelId="{51973191-76A3-4F22-B93B-0CDFD6662B3F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Współczynniki w algorytmie podziału części oświatowej subwencji ogólnej (tzw. wagi) są ustalane arbitralnie</a:t>
          </a:r>
          <a:br>
            <a:rPr lang="pl-PL" dirty="0" smtClean="0">
              <a:solidFill>
                <a:schemeClr val="tx1"/>
              </a:solidFill>
            </a:rPr>
          </a:br>
          <a:r>
            <a:rPr lang="pl-PL" dirty="0" smtClean="0">
              <a:solidFill>
                <a:schemeClr val="tx1"/>
              </a:solidFill>
            </a:rPr>
            <a:t>a nie na podstawie obiektywnie kształtowanych standardów wykonywania zadań oświatowych, </a:t>
          </a:r>
          <a:br>
            <a:rPr lang="pl-PL" dirty="0" smtClean="0">
              <a:solidFill>
                <a:schemeClr val="tx1"/>
              </a:solidFill>
            </a:rPr>
          </a:br>
          <a:r>
            <a:rPr lang="pl-PL" dirty="0" smtClean="0">
              <a:solidFill>
                <a:schemeClr val="tx1"/>
              </a:solidFill>
            </a:rPr>
            <a:t>o których ustalenie bezskutecznie dopominamy się od 20 lat.</a:t>
          </a:r>
          <a:endParaRPr lang="pl-PL" dirty="0">
            <a:solidFill>
              <a:schemeClr val="tx1"/>
            </a:solidFill>
          </a:endParaRPr>
        </a:p>
      </dgm:t>
    </dgm:pt>
    <dgm:pt modelId="{7FCD3B87-3783-465F-A42B-41233C1B5B07}" type="parTrans" cxnId="{49FC1EA4-9F05-4574-8DA7-0F540F45326B}">
      <dgm:prSet/>
      <dgm:spPr/>
      <dgm:t>
        <a:bodyPr/>
        <a:lstStyle/>
        <a:p>
          <a:endParaRPr lang="pl-PL"/>
        </a:p>
      </dgm:t>
    </dgm:pt>
    <dgm:pt modelId="{6694B7D7-6A74-4A53-ABE8-25C50052DB4A}" type="sibTrans" cxnId="{49FC1EA4-9F05-4574-8DA7-0F540F45326B}">
      <dgm:prSet/>
      <dgm:spPr/>
      <dgm:t>
        <a:bodyPr/>
        <a:lstStyle/>
        <a:p>
          <a:endParaRPr lang="pl-PL"/>
        </a:p>
      </dgm:t>
    </dgm:pt>
    <dgm:pt modelId="{1E0AA471-016C-42EE-97D5-7EC6F2BBACD7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Pogłębiająca się luka finansowa </a:t>
          </a:r>
          <a:br>
            <a:rPr lang="pl-PL" dirty="0" smtClean="0">
              <a:solidFill>
                <a:schemeClr val="tx1"/>
              </a:solidFill>
            </a:rPr>
          </a:br>
          <a:r>
            <a:rPr lang="pl-PL" dirty="0" smtClean="0">
              <a:solidFill>
                <a:schemeClr val="tx1"/>
              </a:solidFill>
            </a:rPr>
            <a:t>w oświacie prowadzi do podstawowego wniosku, </a:t>
          </a:r>
          <a:br>
            <a:rPr lang="pl-PL" dirty="0" smtClean="0">
              <a:solidFill>
                <a:schemeClr val="tx1"/>
              </a:solidFill>
            </a:rPr>
          </a:br>
          <a:r>
            <a:rPr lang="pl-PL" dirty="0" smtClean="0">
              <a:solidFill>
                <a:schemeClr val="tx1"/>
              </a:solidFill>
            </a:rPr>
            <a:t>że zwiększenia wymaga kwota subwencji oświatowej, a w ślad za tym kwota bazowa na jednego ucznia. </a:t>
          </a:r>
          <a:endParaRPr lang="pl-PL" dirty="0">
            <a:solidFill>
              <a:schemeClr val="tx1"/>
            </a:solidFill>
          </a:endParaRPr>
        </a:p>
      </dgm:t>
    </dgm:pt>
    <dgm:pt modelId="{7B0D3F7B-90D5-4014-BACC-49849A52BB06}" type="parTrans" cxnId="{C696B7F6-BBEE-4654-8F17-7B20EEB25785}">
      <dgm:prSet/>
      <dgm:spPr/>
      <dgm:t>
        <a:bodyPr/>
        <a:lstStyle/>
        <a:p>
          <a:endParaRPr lang="pl-PL"/>
        </a:p>
      </dgm:t>
    </dgm:pt>
    <dgm:pt modelId="{95B94630-EDA0-4C75-A7D8-F0BD82C84A45}" type="sibTrans" cxnId="{C696B7F6-BBEE-4654-8F17-7B20EEB25785}">
      <dgm:prSet/>
      <dgm:spPr/>
      <dgm:t>
        <a:bodyPr/>
        <a:lstStyle/>
        <a:p>
          <a:endParaRPr lang="pl-PL"/>
        </a:p>
      </dgm:t>
    </dgm:pt>
    <dgm:pt modelId="{F44A9E4B-AD9E-4642-B699-0B1710965BD5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Wysokość subwencji nie uwzględnia skutków wejścia w życie rozporządzenia RM o podniesieniu płacy minimalnej od 1 stycznia 2020 r. do kwoty 2600 zł.</a:t>
          </a:r>
          <a:endParaRPr lang="pl-PL" dirty="0">
            <a:solidFill>
              <a:schemeClr val="tx1"/>
            </a:solidFill>
          </a:endParaRPr>
        </a:p>
      </dgm:t>
    </dgm:pt>
    <dgm:pt modelId="{FE8C3759-10E9-4E39-9EAB-53EC1D8EE05C}" type="parTrans" cxnId="{78A4B61C-975C-4D4F-AE64-1033345CE7EE}">
      <dgm:prSet/>
      <dgm:spPr/>
      <dgm:t>
        <a:bodyPr/>
        <a:lstStyle/>
        <a:p>
          <a:endParaRPr lang="pl-PL"/>
        </a:p>
      </dgm:t>
    </dgm:pt>
    <dgm:pt modelId="{0E10D0A2-EE8A-4CF1-A95C-5933A88B91A5}" type="sibTrans" cxnId="{78A4B61C-975C-4D4F-AE64-1033345CE7EE}">
      <dgm:prSet/>
      <dgm:spPr/>
      <dgm:t>
        <a:bodyPr/>
        <a:lstStyle/>
        <a:p>
          <a:endParaRPr lang="pl-PL"/>
        </a:p>
      </dgm:t>
    </dgm:pt>
    <dgm:pt modelId="{DA75BFD5-9138-4B38-B2AC-632176A41023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W zakresie wielkości subwencji oświatowej, projekt budżetu państwa, skierowany do Rady Dialogu Społecznego w dniu 26 sierpnia br. </a:t>
          </a:r>
          <a:br>
            <a:rPr lang="pl-PL" dirty="0" smtClean="0">
              <a:solidFill>
                <a:schemeClr val="tx1"/>
              </a:solidFill>
            </a:rPr>
          </a:br>
          <a:r>
            <a:rPr lang="pl-PL" dirty="0" smtClean="0">
              <a:solidFill>
                <a:schemeClr val="tx1"/>
              </a:solidFill>
            </a:rPr>
            <a:t>nie różni się niczym od projektu skierowanego do Sejmu 24 września br. i przez ten Sejm uchwalanego.</a:t>
          </a:r>
          <a:endParaRPr lang="pl-PL" dirty="0">
            <a:solidFill>
              <a:schemeClr val="tx1"/>
            </a:solidFill>
          </a:endParaRPr>
        </a:p>
      </dgm:t>
    </dgm:pt>
    <dgm:pt modelId="{940655B1-0EE3-41CF-A173-90BA3206D10C}" type="parTrans" cxnId="{ECDC52B5-2884-46B7-B3B0-BDA6000BB968}">
      <dgm:prSet/>
      <dgm:spPr/>
      <dgm:t>
        <a:bodyPr/>
        <a:lstStyle/>
        <a:p>
          <a:endParaRPr lang="pl-PL"/>
        </a:p>
      </dgm:t>
    </dgm:pt>
    <dgm:pt modelId="{D13640B7-F02A-45FC-BE7A-D81D3D05E7CE}" type="sibTrans" cxnId="{ECDC52B5-2884-46B7-B3B0-BDA6000BB968}">
      <dgm:prSet/>
      <dgm:spPr/>
      <dgm:t>
        <a:bodyPr/>
        <a:lstStyle/>
        <a:p>
          <a:endParaRPr lang="pl-PL"/>
        </a:p>
      </dgm:t>
    </dgm:pt>
    <dgm:pt modelId="{748FB7A4-7C91-4077-8F08-FB7FBBFE3C21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Tymczasem rozporządzenie RM podnoszące płacę minimalną do 2600 zostało przyjęte w dniu 10 września br. i powinno mieć odzwierciedlenie </a:t>
          </a:r>
          <a:br>
            <a:rPr lang="pl-PL" dirty="0" smtClean="0">
              <a:solidFill>
                <a:schemeClr val="tx1"/>
              </a:solidFill>
            </a:rPr>
          </a:br>
          <a:r>
            <a:rPr lang="pl-PL" dirty="0" smtClean="0">
              <a:solidFill>
                <a:schemeClr val="tx1"/>
              </a:solidFill>
            </a:rPr>
            <a:t>w projekcie budżetu z 24 września br.</a:t>
          </a:r>
          <a:endParaRPr lang="pl-PL" dirty="0">
            <a:solidFill>
              <a:schemeClr val="tx1"/>
            </a:solidFill>
          </a:endParaRPr>
        </a:p>
      </dgm:t>
    </dgm:pt>
    <dgm:pt modelId="{8C4890A2-273D-49AC-BC6C-F8A0CC61CC63}" type="parTrans" cxnId="{33D850AB-FEF6-49DF-87F8-C39C972FEBA2}">
      <dgm:prSet/>
      <dgm:spPr/>
      <dgm:t>
        <a:bodyPr/>
        <a:lstStyle/>
        <a:p>
          <a:endParaRPr lang="pl-PL"/>
        </a:p>
      </dgm:t>
    </dgm:pt>
    <dgm:pt modelId="{1200B0F0-07A4-4B5A-B528-D29B00C8A8B5}" type="sibTrans" cxnId="{33D850AB-FEF6-49DF-87F8-C39C972FEBA2}">
      <dgm:prSet/>
      <dgm:spPr/>
      <dgm:t>
        <a:bodyPr/>
        <a:lstStyle/>
        <a:p>
          <a:endParaRPr lang="pl-PL"/>
        </a:p>
      </dgm:t>
    </dgm:pt>
    <dgm:pt modelId="{49EAFB71-952F-400E-A7A5-3EC1EC0AD368}" type="pres">
      <dgm:prSet presAssocID="{955FFE32-7A84-4447-AABB-40FEB61F9A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1C56921-F43F-4F1D-959E-90112E52C413}" type="pres">
      <dgm:prSet presAssocID="{F44A9E4B-AD9E-4642-B699-0B1710965BD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F9AB11-C0A9-4C58-8F60-2D545CB94F4D}" type="pres">
      <dgm:prSet presAssocID="{0E10D0A2-EE8A-4CF1-A95C-5933A88B91A5}" presName="sibTrans" presStyleCnt="0"/>
      <dgm:spPr/>
    </dgm:pt>
    <dgm:pt modelId="{898123AC-8517-4910-8EA1-C94FA8E78465}" type="pres">
      <dgm:prSet presAssocID="{DA75BFD5-9138-4B38-B2AC-632176A4102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348CA3-50AD-452B-874D-73F683E58676}" type="pres">
      <dgm:prSet presAssocID="{D13640B7-F02A-45FC-BE7A-D81D3D05E7CE}" presName="sibTrans" presStyleCnt="0"/>
      <dgm:spPr/>
    </dgm:pt>
    <dgm:pt modelId="{8D14C06B-A07C-4C14-A6CA-3BDF6FC13965}" type="pres">
      <dgm:prSet presAssocID="{748FB7A4-7C91-4077-8F08-FB7FBBFE3C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F9B292-3B03-418F-B197-55EB12093091}" type="pres">
      <dgm:prSet presAssocID="{1200B0F0-07A4-4B5A-B528-D29B00C8A8B5}" presName="sibTrans" presStyleCnt="0"/>
      <dgm:spPr/>
    </dgm:pt>
    <dgm:pt modelId="{AD4CAFE8-5F26-4F65-B00E-EF419B78F273}" type="pres">
      <dgm:prSet presAssocID="{31B00FF5-1460-495B-9325-67A7F66F8BA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61D029-3DEE-4603-9938-90D7182812A4}" type="pres">
      <dgm:prSet presAssocID="{753D8B61-E285-4A80-BAAB-036ADE3F5CE7}" presName="sibTrans" presStyleCnt="0"/>
      <dgm:spPr/>
    </dgm:pt>
    <dgm:pt modelId="{93E78CB0-9A93-4595-AF62-468AB22FF2D6}" type="pres">
      <dgm:prSet presAssocID="{51973191-76A3-4F22-B93B-0CDFD6662B3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C98FD5-604C-43D2-A91D-3DA2C755669C}" type="pres">
      <dgm:prSet presAssocID="{6694B7D7-6A74-4A53-ABE8-25C50052DB4A}" presName="sibTrans" presStyleCnt="0"/>
      <dgm:spPr/>
    </dgm:pt>
    <dgm:pt modelId="{344ADF51-56A9-4B0E-A845-073FA786C03D}" type="pres">
      <dgm:prSet presAssocID="{1E0AA471-016C-42EE-97D5-7EC6F2BBACD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D45EB25-F238-4D7A-A129-976CABC5881B}" type="presOf" srcId="{1E0AA471-016C-42EE-97D5-7EC6F2BBACD7}" destId="{344ADF51-56A9-4B0E-A845-073FA786C03D}" srcOrd="0" destOrd="0" presId="urn:microsoft.com/office/officeart/2005/8/layout/default"/>
    <dgm:cxn modelId="{389A23D0-82B2-4B45-B4A4-8427CC95DEBF}" type="presOf" srcId="{748FB7A4-7C91-4077-8F08-FB7FBBFE3C21}" destId="{8D14C06B-A07C-4C14-A6CA-3BDF6FC13965}" srcOrd="0" destOrd="0" presId="urn:microsoft.com/office/officeart/2005/8/layout/default"/>
    <dgm:cxn modelId="{78A4B61C-975C-4D4F-AE64-1033345CE7EE}" srcId="{955FFE32-7A84-4447-AABB-40FEB61F9A62}" destId="{F44A9E4B-AD9E-4642-B699-0B1710965BD5}" srcOrd="0" destOrd="0" parTransId="{FE8C3759-10E9-4E39-9EAB-53EC1D8EE05C}" sibTransId="{0E10D0A2-EE8A-4CF1-A95C-5933A88B91A5}"/>
    <dgm:cxn modelId="{A664E53B-806C-4F4A-8E38-13D355F29991}" type="presOf" srcId="{31B00FF5-1460-495B-9325-67A7F66F8BA8}" destId="{AD4CAFE8-5F26-4F65-B00E-EF419B78F273}" srcOrd="0" destOrd="0" presId="urn:microsoft.com/office/officeart/2005/8/layout/default"/>
    <dgm:cxn modelId="{4E1E7DA1-D4C7-4D95-B088-CCC2F26BB75C}" type="presOf" srcId="{F44A9E4B-AD9E-4642-B699-0B1710965BD5}" destId="{A1C56921-F43F-4F1D-959E-90112E52C413}" srcOrd="0" destOrd="0" presId="urn:microsoft.com/office/officeart/2005/8/layout/default"/>
    <dgm:cxn modelId="{A69E6026-941D-4C23-85F1-58139FC1A9E8}" srcId="{955FFE32-7A84-4447-AABB-40FEB61F9A62}" destId="{31B00FF5-1460-495B-9325-67A7F66F8BA8}" srcOrd="3" destOrd="0" parTransId="{3BA6DA61-4D4D-43EA-AA8C-7AC23526DA55}" sibTransId="{753D8B61-E285-4A80-BAAB-036ADE3F5CE7}"/>
    <dgm:cxn modelId="{49FC1EA4-9F05-4574-8DA7-0F540F45326B}" srcId="{955FFE32-7A84-4447-AABB-40FEB61F9A62}" destId="{51973191-76A3-4F22-B93B-0CDFD6662B3F}" srcOrd="4" destOrd="0" parTransId="{7FCD3B87-3783-465F-A42B-41233C1B5B07}" sibTransId="{6694B7D7-6A74-4A53-ABE8-25C50052DB4A}"/>
    <dgm:cxn modelId="{C696B7F6-BBEE-4654-8F17-7B20EEB25785}" srcId="{955FFE32-7A84-4447-AABB-40FEB61F9A62}" destId="{1E0AA471-016C-42EE-97D5-7EC6F2BBACD7}" srcOrd="5" destOrd="0" parTransId="{7B0D3F7B-90D5-4014-BACC-49849A52BB06}" sibTransId="{95B94630-EDA0-4C75-A7D8-F0BD82C84A45}"/>
    <dgm:cxn modelId="{2E8522F0-8AB1-41CD-9F6C-A546C22A826B}" type="presOf" srcId="{DA75BFD5-9138-4B38-B2AC-632176A41023}" destId="{898123AC-8517-4910-8EA1-C94FA8E78465}" srcOrd="0" destOrd="0" presId="urn:microsoft.com/office/officeart/2005/8/layout/default"/>
    <dgm:cxn modelId="{33D850AB-FEF6-49DF-87F8-C39C972FEBA2}" srcId="{955FFE32-7A84-4447-AABB-40FEB61F9A62}" destId="{748FB7A4-7C91-4077-8F08-FB7FBBFE3C21}" srcOrd="2" destOrd="0" parTransId="{8C4890A2-273D-49AC-BC6C-F8A0CC61CC63}" sibTransId="{1200B0F0-07A4-4B5A-B528-D29B00C8A8B5}"/>
    <dgm:cxn modelId="{AA57BC08-405B-44F5-825F-3CA4903B6F79}" type="presOf" srcId="{51973191-76A3-4F22-B93B-0CDFD6662B3F}" destId="{93E78CB0-9A93-4595-AF62-468AB22FF2D6}" srcOrd="0" destOrd="0" presId="urn:microsoft.com/office/officeart/2005/8/layout/default"/>
    <dgm:cxn modelId="{ECDC52B5-2884-46B7-B3B0-BDA6000BB968}" srcId="{955FFE32-7A84-4447-AABB-40FEB61F9A62}" destId="{DA75BFD5-9138-4B38-B2AC-632176A41023}" srcOrd="1" destOrd="0" parTransId="{940655B1-0EE3-41CF-A173-90BA3206D10C}" sibTransId="{D13640B7-F02A-45FC-BE7A-D81D3D05E7CE}"/>
    <dgm:cxn modelId="{B1849BA5-FCCE-498F-8F48-7B41455A8FB0}" type="presOf" srcId="{955FFE32-7A84-4447-AABB-40FEB61F9A62}" destId="{49EAFB71-952F-400E-A7A5-3EC1EC0AD368}" srcOrd="0" destOrd="0" presId="urn:microsoft.com/office/officeart/2005/8/layout/default"/>
    <dgm:cxn modelId="{37F09D54-619D-42E3-9B40-0946B098A634}" type="presParOf" srcId="{49EAFB71-952F-400E-A7A5-3EC1EC0AD368}" destId="{A1C56921-F43F-4F1D-959E-90112E52C413}" srcOrd="0" destOrd="0" presId="urn:microsoft.com/office/officeart/2005/8/layout/default"/>
    <dgm:cxn modelId="{B87D19A8-F2C9-443C-ACF4-93A4FB41C31B}" type="presParOf" srcId="{49EAFB71-952F-400E-A7A5-3EC1EC0AD368}" destId="{51F9AB11-C0A9-4C58-8F60-2D545CB94F4D}" srcOrd="1" destOrd="0" presId="urn:microsoft.com/office/officeart/2005/8/layout/default"/>
    <dgm:cxn modelId="{D8D06796-40AC-4694-84CC-17654DA81BAB}" type="presParOf" srcId="{49EAFB71-952F-400E-A7A5-3EC1EC0AD368}" destId="{898123AC-8517-4910-8EA1-C94FA8E78465}" srcOrd="2" destOrd="0" presId="urn:microsoft.com/office/officeart/2005/8/layout/default"/>
    <dgm:cxn modelId="{8033148E-6ED6-4D7D-9983-8A9425047BBA}" type="presParOf" srcId="{49EAFB71-952F-400E-A7A5-3EC1EC0AD368}" destId="{41348CA3-50AD-452B-874D-73F683E58676}" srcOrd="3" destOrd="0" presId="urn:microsoft.com/office/officeart/2005/8/layout/default"/>
    <dgm:cxn modelId="{631DB63D-4862-45C4-BA8D-6C96AC249A30}" type="presParOf" srcId="{49EAFB71-952F-400E-A7A5-3EC1EC0AD368}" destId="{8D14C06B-A07C-4C14-A6CA-3BDF6FC13965}" srcOrd="4" destOrd="0" presId="urn:microsoft.com/office/officeart/2005/8/layout/default"/>
    <dgm:cxn modelId="{2F68677F-7B94-4909-BDB4-9B712FCE6A47}" type="presParOf" srcId="{49EAFB71-952F-400E-A7A5-3EC1EC0AD368}" destId="{17F9B292-3B03-418F-B197-55EB12093091}" srcOrd="5" destOrd="0" presId="urn:microsoft.com/office/officeart/2005/8/layout/default"/>
    <dgm:cxn modelId="{E8B76DC6-A38C-4EA6-AEC4-2044AD5AEAE2}" type="presParOf" srcId="{49EAFB71-952F-400E-A7A5-3EC1EC0AD368}" destId="{AD4CAFE8-5F26-4F65-B00E-EF419B78F273}" srcOrd="6" destOrd="0" presId="urn:microsoft.com/office/officeart/2005/8/layout/default"/>
    <dgm:cxn modelId="{61767214-CB37-4357-BBE5-33A48451D5AF}" type="presParOf" srcId="{49EAFB71-952F-400E-A7A5-3EC1EC0AD368}" destId="{9C61D029-3DEE-4603-9938-90D7182812A4}" srcOrd="7" destOrd="0" presId="urn:microsoft.com/office/officeart/2005/8/layout/default"/>
    <dgm:cxn modelId="{B6D18950-84DC-42F3-AB12-987982F1165B}" type="presParOf" srcId="{49EAFB71-952F-400E-A7A5-3EC1EC0AD368}" destId="{93E78CB0-9A93-4595-AF62-468AB22FF2D6}" srcOrd="8" destOrd="0" presId="urn:microsoft.com/office/officeart/2005/8/layout/default"/>
    <dgm:cxn modelId="{0041DD82-5F75-4FF5-8DAB-3E5F70BDC88D}" type="presParOf" srcId="{49EAFB71-952F-400E-A7A5-3EC1EC0AD368}" destId="{23C98FD5-604C-43D2-A91D-3DA2C755669C}" srcOrd="9" destOrd="0" presId="urn:microsoft.com/office/officeart/2005/8/layout/default"/>
    <dgm:cxn modelId="{3D6E0440-5D1F-4B8B-B476-D39139698290}" type="presParOf" srcId="{49EAFB71-952F-400E-A7A5-3EC1EC0AD368}" destId="{344ADF51-56A9-4B0E-A845-073FA786C03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5FFE32-7A84-4447-AABB-40FEB61F9A62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AB6C3A46-9B0F-4D07-A0AF-CFE2B461CAE6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Mimo wielokrotnych próśb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o udostępnienie danych źródłowych, które są podstawą ustalenia kwoty subwencji w BP, nadal ich nie otrzymaliśmy. </a:t>
          </a:r>
          <a:endParaRPr lang="pl-PL" sz="1800" dirty="0">
            <a:solidFill>
              <a:schemeClr val="tx1"/>
            </a:solidFill>
          </a:endParaRPr>
        </a:p>
      </dgm:t>
    </dgm:pt>
    <dgm:pt modelId="{53323BE9-B24C-444A-8C6A-FCFDBDBD3E8C}" type="parTrans" cxnId="{2F43C1DE-3741-4895-AF32-9B9B1953E9A5}">
      <dgm:prSet/>
      <dgm:spPr/>
      <dgm:t>
        <a:bodyPr/>
        <a:lstStyle/>
        <a:p>
          <a:endParaRPr lang="pl-PL"/>
        </a:p>
      </dgm:t>
    </dgm:pt>
    <dgm:pt modelId="{01945719-D8FF-41C5-AE0E-9CA063F820A1}" type="sibTrans" cxnId="{2F43C1DE-3741-4895-AF32-9B9B1953E9A5}">
      <dgm:prSet/>
      <dgm:spPr/>
      <dgm:t>
        <a:bodyPr/>
        <a:lstStyle/>
        <a:p>
          <a:endParaRPr lang="pl-PL"/>
        </a:p>
      </dgm:t>
    </dgm:pt>
    <dgm:pt modelId="{4966A22E-F1F3-4E2F-A73A-9C745153A308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Intencje wobec samorządu jednoznacznie ujawnia fakt niezagwarantowania żadnych środków finansowych dla JST w związku z zapowiadanymi przez rząd podwyżkami płac nauczycielskich od września 2020 r.</a:t>
          </a:r>
          <a:endParaRPr lang="pl-PL" sz="1800" dirty="0">
            <a:solidFill>
              <a:schemeClr val="tx1"/>
            </a:solidFill>
          </a:endParaRPr>
        </a:p>
      </dgm:t>
    </dgm:pt>
    <dgm:pt modelId="{B281D2C6-706E-4582-A3CA-7E4FB9DEB46A}" type="parTrans" cxnId="{B2D403FC-2C2F-49BF-9BD0-8E3401BF106D}">
      <dgm:prSet/>
      <dgm:spPr/>
      <dgm:t>
        <a:bodyPr/>
        <a:lstStyle/>
        <a:p>
          <a:endParaRPr lang="pl-PL"/>
        </a:p>
      </dgm:t>
    </dgm:pt>
    <dgm:pt modelId="{EBF8DE50-710C-43A8-BA2D-05EF94086AEF}" type="sibTrans" cxnId="{B2D403FC-2C2F-49BF-9BD0-8E3401BF106D}">
      <dgm:prSet/>
      <dgm:spPr/>
      <dgm:t>
        <a:bodyPr/>
        <a:lstStyle/>
        <a:p>
          <a:endParaRPr lang="pl-PL"/>
        </a:p>
      </dgm:t>
    </dgm:pt>
    <dgm:pt modelId="{C1DF8824-2260-4DCA-8724-177644F3D94C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W tych warunkach, bez rzetelnego rozpatrzenia zgłaszanych od lat postulatów organizacji samorządowych, odpowiedzialne zaopiniowanie projektu rozporządzenia jest niemożliwe.</a:t>
          </a:r>
          <a:endParaRPr lang="pl-PL" sz="1800" dirty="0">
            <a:solidFill>
              <a:schemeClr val="tx1"/>
            </a:solidFill>
          </a:endParaRPr>
        </a:p>
      </dgm:t>
    </dgm:pt>
    <dgm:pt modelId="{1F43BA36-0EDB-4FA5-8572-833F19D2ED39}" type="parTrans" cxnId="{4AD7746C-24B0-424B-B16E-232FA4D74FFF}">
      <dgm:prSet/>
      <dgm:spPr/>
      <dgm:t>
        <a:bodyPr/>
        <a:lstStyle/>
        <a:p>
          <a:endParaRPr lang="pl-PL"/>
        </a:p>
      </dgm:t>
    </dgm:pt>
    <dgm:pt modelId="{F9052A91-EFBD-4BC4-B9C8-4062D11611F4}" type="sibTrans" cxnId="{4AD7746C-24B0-424B-B16E-232FA4D74FFF}">
      <dgm:prSet/>
      <dgm:spPr/>
      <dgm:t>
        <a:bodyPr/>
        <a:lstStyle/>
        <a:p>
          <a:endParaRPr lang="pl-PL"/>
        </a:p>
      </dgm:t>
    </dgm:pt>
    <dgm:pt modelId="{F44A9E4B-AD9E-4642-B699-0B1710965BD5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Dyskusja o innych wagach bez podjęcia tych kluczowych decyzji jest bezprzedmiotowa.</a:t>
          </a:r>
          <a:endParaRPr lang="pl-PL" sz="1800" dirty="0">
            <a:solidFill>
              <a:schemeClr val="tx1"/>
            </a:solidFill>
          </a:endParaRPr>
        </a:p>
      </dgm:t>
    </dgm:pt>
    <dgm:pt modelId="{FE8C3759-10E9-4E39-9EAB-53EC1D8EE05C}" type="parTrans" cxnId="{78A4B61C-975C-4D4F-AE64-1033345CE7EE}">
      <dgm:prSet/>
      <dgm:spPr/>
      <dgm:t>
        <a:bodyPr/>
        <a:lstStyle/>
        <a:p>
          <a:endParaRPr lang="pl-PL"/>
        </a:p>
      </dgm:t>
    </dgm:pt>
    <dgm:pt modelId="{0E10D0A2-EE8A-4CF1-A95C-5933A88B91A5}" type="sibTrans" cxnId="{78A4B61C-975C-4D4F-AE64-1033345CE7EE}">
      <dgm:prSet/>
      <dgm:spPr/>
      <dgm:t>
        <a:bodyPr/>
        <a:lstStyle/>
        <a:p>
          <a:endParaRPr lang="pl-PL"/>
        </a:p>
      </dgm:t>
    </dgm:pt>
    <dgm:pt modelId="{5F5C1D9C-95A7-4E45-B3D9-F6E40ECFB10E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Nie zawierają ich także oceny skutków regulacji, dołączane do kolejnych aktów prawnych, dotyczących oświaty.</a:t>
          </a:r>
          <a:endParaRPr lang="pl-PL" sz="1800" dirty="0">
            <a:solidFill>
              <a:schemeClr val="tx1"/>
            </a:solidFill>
          </a:endParaRPr>
        </a:p>
      </dgm:t>
    </dgm:pt>
    <dgm:pt modelId="{728F0CEE-57A7-4270-A611-87B1C44FDF20}" type="parTrans" cxnId="{9B7E8A7E-0844-4281-A21B-3DA09086DB21}">
      <dgm:prSet/>
      <dgm:spPr/>
      <dgm:t>
        <a:bodyPr/>
        <a:lstStyle/>
        <a:p>
          <a:endParaRPr lang="pl-PL"/>
        </a:p>
      </dgm:t>
    </dgm:pt>
    <dgm:pt modelId="{F50E0658-81FD-41CA-AD51-A1B29ACEBD89}" type="sibTrans" cxnId="{9B7E8A7E-0844-4281-A21B-3DA09086DB21}">
      <dgm:prSet/>
      <dgm:spPr/>
      <dgm:t>
        <a:bodyPr/>
        <a:lstStyle/>
        <a:p>
          <a:endParaRPr lang="pl-PL"/>
        </a:p>
      </dgm:t>
    </dgm:pt>
    <dgm:pt modelId="{6BCE5130-0E53-44F4-B4EE-D1791F3899CC}">
      <dgm:prSet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</a:rPr>
            <a:t>Tymczasem na takie podwyżki płac dla nauczycieli zatrudnionych w szkołach i placówkach oświatowych prowadzonych przez organy administracji rządowej zapewniono środki w specjalnie utworzonej w budżecie państwa rezerwie, wynoszącej </a:t>
          </a:r>
          <a:br>
            <a:rPr lang="pl-PL" sz="1800" dirty="0" smtClean="0">
              <a:solidFill>
                <a:schemeClr val="tx1"/>
              </a:solidFill>
            </a:rPr>
          </a:br>
          <a:r>
            <a:rPr lang="pl-PL" sz="1800" dirty="0" smtClean="0">
              <a:solidFill>
                <a:schemeClr val="tx1"/>
              </a:solidFill>
            </a:rPr>
            <a:t>107,7 mln zł (!).</a:t>
          </a:r>
          <a:endParaRPr lang="pl-PL" sz="1800" dirty="0">
            <a:solidFill>
              <a:schemeClr val="tx1"/>
            </a:solidFill>
          </a:endParaRPr>
        </a:p>
      </dgm:t>
    </dgm:pt>
    <dgm:pt modelId="{6C5708D5-CF8F-4D43-B4BD-F446C9669FF3}" type="parTrans" cxnId="{75EE96E0-6E62-4328-BA6B-531A661A906D}">
      <dgm:prSet/>
      <dgm:spPr/>
      <dgm:t>
        <a:bodyPr/>
        <a:lstStyle/>
        <a:p>
          <a:endParaRPr lang="pl-PL"/>
        </a:p>
      </dgm:t>
    </dgm:pt>
    <dgm:pt modelId="{11B34FFE-6ADC-4B67-8947-F3EAA0B3E579}" type="sibTrans" cxnId="{75EE96E0-6E62-4328-BA6B-531A661A906D}">
      <dgm:prSet/>
      <dgm:spPr/>
      <dgm:t>
        <a:bodyPr/>
        <a:lstStyle/>
        <a:p>
          <a:endParaRPr lang="pl-PL"/>
        </a:p>
      </dgm:t>
    </dgm:pt>
    <dgm:pt modelId="{49EAFB71-952F-400E-A7A5-3EC1EC0AD368}" type="pres">
      <dgm:prSet presAssocID="{955FFE32-7A84-4447-AABB-40FEB61F9A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1C56921-F43F-4F1D-959E-90112E52C413}" type="pres">
      <dgm:prSet presAssocID="{F44A9E4B-AD9E-4642-B699-0B1710965BD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F9AB11-C0A9-4C58-8F60-2D545CB94F4D}" type="pres">
      <dgm:prSet presAssocID="{0E10D0A2-EE8A-4CF1-A95C-5933A88B91A5}" presName="sibTrans" presStyleCnt="0"/>
      <dgm:spPr/>
    </dgm:pt>
    <dgm:pt modelId="{ECB4E26F-DB3F-45DB-AC34-205B8DED544B}" type="pres">
      <dgm:prSet presAssocID="{AB6C3A46-9B0F-4D07-A0AF-CFE2B461CAE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BBAADC-3D16-4A6E-8E71-D1014917F765}" type="pres">
      <dgm:prSet presAssocID="{01945719-D8FF-41C5-AE0E-9CA063F820A1}" presName="sibTrans" presStyleCnt="0"/>
      <dgm:spPr/>
    </dgm:pt>
    <dgm:pt modelId="{103F8A14-26C5-48F6-AE64-0CAEF0418078}" type="pres">
      <dgm:prSet presAssocID="{5F5C1D9C-95A7-4E45-B3D9-F6E40ECFB10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6D6D5D-98FD-4359-949E-307D3C759BB2}" type="pres">
      <dgm:prSet presAssocID="{F50E0658-81FD-41CA-AD51-A1B29ACEBD89}" presName="sibTrans" presStyleCnt="0"/>
      <dgm:spPr/>
    </dgm:pt>
    <dgm:pt modelId="{67CA6822-EFA1-47DA-87C8-2CE1CB0D5D19}" type="pres">
      <dgm:prSet presAssocID="{4966A22E-F1F3-4E2F-A73A-9C745153A308}" presName="node" presStyleLbl="node1" presStyleIdx="3" presStyleCnt="6" custScaleY="1386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00E183-57D5-4C72-A0B5-461ACDDBCE98}" type="pres">
      <dgm:prSet presAssocID="{EBF8DE50-710C-43A8-BA2D-05EF94086AEF}" presName="sibTrans" presStyleCnt="0"/>
      <dgm:spPr/>
    </dgm:pt>
    <dgm:pt modelId="{131E5F2D-0801-4160-B2A6-8410BE69AF45}" type="pres">
      <dgm:prSet presAssocID="{6BCE5130-0E53-44F4-B4EE-D1791F3899CC}" presName="node" presStyleLbl="node1" presStyleIdx="4" presStyleCnt="6" custScaleY="1376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F8A9E9-7487-49F9-9A15-ED74B90E4AE7}" type="pres">
      <dgm:prSet presAssocID="{11B34FFE-6ADC-4B67-8947-F3EAA0B3E579}" presName="sibTrans" presStyleCnt="0"/>
      <dgm:spPr/>
    </dgm:pt>
    <dgm:pt modelId="{A29854F6-3BE3-4C62-AF49-3CE7B016360D}" type="pres">
      <dgm:prSet presAssocID="{C1DF8824-2260-4DCA-8724-177644F3D94C}" presName="node" presStyleLbl="node1" presStyleIdx="5" presStyleCnt="6" custScaleY="1403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91AD4B-FBD4-4747-B238-38B639BD1D34}" type="presOf" srcId="{F44A9E4B-AD9E-4642-B699-0B1710965BD5}" destId="{A1C56921-F43F-4F1D-959E-90112E52C413}" srcOrd="0" destOrd="0" presId="urn:microsoft.com/office/officeart/2005/8/layout/default"/>
    <dgm:cxn modelId="{78A4B61C-975C-4D4F-AE64-1033345CE7EE}" srcId="{955FFE32-7A84-4447-AABB-40FEB61F9A62}" destId="{F44A9E4B-AD9E-4642-B699-0B1710965BD5}" srcOrd="0" destOrd="0" parTransId="{FE8C3759-10E9-4E39-9EAB-53EC1D8EE05C}" sibTransId="{0E10D0A2-EE8A-4CF1-A95C-5933A88B91A5}"/>
    <dgm:cxn modelId="{F8590891-6F84-4033-B853-CA9A76A6F2AC}" type="presOf" srcId="{6BCE5130-0E53-44F4-B4EE-D1791F3899CC}" destId="{131E5F2D-0801-4160-B2A6-8410BE69AF45}" srcOrd="0" destOrd="0" presId="urn:microsoft.com/office/officeart/2005/8/layout/default"/>
    <dgm:cxn modelId="{B2D403FC-2C2F-49BF-9BD0-8E3401BF106D}" srcId="{955FFE32-7A84-4447-AABB-40FEB61F9A62}" destId="{4966A22E-F1F3-4E2F-A73A-9C745153A308}" srcOrd="3" destOrd="0" parTransId="{B281D2C6-706E-4582-A3CA-7E4FB9DEB46A}" sibTransId="{EBF8DE50-710C-43A8-BA2D-05EF94086AEF}"/>
    <dgm:cxn modelId="{4AD7746C-24B0-424B-B16E-232FA4D74FFF}" srcId="{955FFE32-7A84-4447-AABB-40FEB61F9A62}" destId="{C1DF8824-2260-4DCA-8724-177644F3D94C}" srcOrd="5" destOrd="0" parTransId="{1F43BA36-0EDB-4FA5-8572-833F19D2ED39}" sibTransId="{F9052A91-EFBD-4BC4-B9C8-4062D11611F4}"/>
    <dgm:cxn modelId="{9B7E8A7E-0844-4281-A21B-3DA09086DB21}" srcId="{955FFE32-7A84-4447-AABB-40FEB61F9A62}" destId="{5F5C1D9C-95A7-4E45-B3D9-F6E40ECFB10E}" srcOrd="2" destOrd="0" parTransId="{728F0CEE-57A7-4270-A611-87B1C44FDF20}" sibTransId="{F50E0658-81FD-41CA-AD51-A1B29ACEBD89}"/>
    <dgm:cxn modelId="{8746292C-E9DA-4C98-9CF6-22366777940F}" type="presOf" srcId="{C1DF8824-2260-4DCA-8724-177644F3D94C}" destId="{A29854F6-3BE3-4C62-AF49-3CE7B016360D}" srcOrd="0" destOrd="0" presId="urn:microsoft.com/office/officeart/2005/8/layout/default"/>
    <dgm:cxn modelId="{EAF7850D-EA70-470D-8308-E601211C388B}" type="presOf" srcId="{4966A22E-F1F3-4E2F-A73A-9C745153A308}" destId="{67CA6822-EFA1-47DA-87C8-2CE1CB0D5D19}" srcOrd="0" destOrd="0" presId="urn:microsoft.com/office/officeart/2005/8/layout/default"/>
    <dgm:cxn modelId="{75EE96E0-6E62-4328-BA6B-531A661A906D}" srcId="{955FFE32-7A84-4447-AABB-40FEB61F9A62}" destId="{6BCE5130-0E53-44F4-B4EE-D1791F3899CC}" srcOrd="4" destOrd="0" parTransId="{6C5708D5-CF8F-4D43-B4BD-F446C9669FF3}" sibTransId="{11B34FFE-6ADC-4B67-8947-F3EAA0B3E579}"/>
    <dgm:cxn modelId="{32B52AD9-3261-4BC1-8C60-E6EC25BEA0C8}" type="presOf" srcId="{955FFE32-7A84-4447-AABB-40FEB61F9A62}" destId="{49EAFB71-952F-400E-A7A5-3EC1EC0AD368}" srcOrd="0" destOrd="0" presId="urn:microsoft.com/office/officeart/2005/8/layout/default"/>
    <dgm:cxn modelId="{7CDCA930-4816-4BB5-B7D9-3DB14CDABD6E}" type="presOf" srcId="{AB6C3A46-9B0F-4D07-A0AF-CFE2B461CAE6}" destId="{ECB4E26F-DB3F-45DB-AC34-205B8DED544B}" srcOrd="0" destOrd="0" presId="urn:microsoft.com/office/officeart/2005/8/layout/default"/>
    <dgm:cxn modelId="{2F43C1DE-3741-4895-AF32-9B9B1953E9A5}" srcId="{955FFE32-7A84-4447-AABB-40FEB61F9A62}" destId="{AB6C3A46-9B0F-4D07-A0AF-CFE2B461CAE6}" srcOrd="1" destOrd="0" parTransId="{53323BE9-B24C-444A-8C6A-FCFDBDBD3E8C}" sibTransId="{01945719-D8FF-41C5-AE0E-9CA063F820A1}"/>
    <dgm:cxn modelId="{1AB0D35B-20D9-4CA4-91B5-D81BE30AD86E}" type="presOf" srcId="{5F5C1D9C-95A7-4E45-B3D9-F6E40ECFB10E}" destId="{103F8A14-26C5-48F6-AE64-0CAEF0418078}" srcOrd="0" destOrd="0" presId="urn:microsoft.com/office/officeart/2005/8/layout/default"/>
    <dgm:cxn modelId="{3A763E59-336A-44F0-8B7E-26546F489762}" type="presParOf" srcId="{49EAFB71-952F-400E-A7A5-3EC1EC0AD368}" destId="{A1C56921-F43F-4F1D-959E-90112E52C413}" srcOrd="0" destOrd="0" presId="urn:microsoft.com/office/officeart/2005/8/layout/default"/>
    <dgm:cxn modelId="{613A8CE4-2DB4-4FA3-96DC-00957B773702}" type="presParOf" srcId="{49EAFB71-952F-400E-A7A5-3EC1EC0AD368}" destId="{51F9AB11-C0A9-4C58-8F60-2D545CB94F4D}" srcOrd="1" destOrd="0" presId="urn:microsoft.com/office/officeart/2005/8/layout/default"/>
    <dgm:cxn modelId="{F57A88AD-F1B8-46E5-9E4C-EDAB27314B1C}" type="presParOf" srcId="{49EAFB71-952F-400E-A7A5-3EC1EC0AD368}" destId="{ECB4E26F-DB3F-45DB-AC34-205B8DED544B}" srcOrd="2" destOrd="0" presId="urn:microsoft.com/office/officeart/2005/8/layout/default"/>
    <dgm:cxn modelId="{4E22908B-34D7-4A5C-A4DD-3A9BB8C76A5C}" type="presParOf" srcId="{49EAFB71-952F-400E-A7A5-3EC1EC0AD368}" destId="{4DBBAADC-3D16-4A6E-8E71-D1014917F765}" srcOrd="3" destOrd="0" presId="urn:microsoft.com/office/officeart/2005/8/layout/default"/>
    <dgm:cxn modelId="{9D6A8DB8-2561-4977-97E2-94F1464F5CF2}" type="presParOf" srcId="{49EAFB71-952F-400E-A7A5-3EC1EC0AD368}" destId="{103F8A14-26C5-48F6-AE64-0CAEF0418078}" srcOrd="4" destOrd="0" presId="urn:microsoft.com/office/officeart/2005/8/layout/default"/>
    <dgm:cxn modelId="{ACEB9718-7232-47E4-ABA8-CC6A71781E43}" type="presParOf" srcId="{49EAFB71-952F-400E-A7A5-3EC1EC0AD368}" destId="{656D6D5D-98FD-4359-949E-307D3C759BB2}" srcOrd="5" destOrd="0" presId="urn:microsoft.com/office/officeart/2005/8/layout/default"/>
    <dgm:cxn modelId="{326B6E4D-27A2-435A-93E7-7EC7AFAB95AE}" type="presParOf" srcId="{49EAFB71-952F-400E-A7A5-3EC1EC0AD368}" destId="{67CA6822-EFA1-47DA-87C8-2CE1CB0D5D19}" srcOrd="6" destOrd="0" presId="urn:microsoft.com/office/officeart/2005/8/layout/default"/>
    <dgm:cxn modelId="{F1F8888B-B7CE-455D-B409-E279C2D773D6}" type="presParOf" srcId="{49EAFB71-952F-400E-A7A5-3EC1EC0AD368}" destId="{3A00E183-57D5-4C72-A0B5-461ACDDBCE98}" srcOrd="7" destOrd="0" presId="urn:microsoft.com/office/officeart/2005/8/layout/default"/>
    <dgm:cxn modelId="{22150A4C-3C7C-46CB-9B05-5376B8B40A6F}" type="presParOf" srcId="{49EAFB71-952F-400E-A7A5-3EC1EC0AD368}" destId="{131E5F2D-0801-4160-B2A6-8410BE69AF45}" srcOrd="8" destOrd="0" presId="urn:microsoft.com/office/officeart/2005/8/layout/default"/>
    <dgm:cxn modelId="{5F675EAB-7883-48E5-9B7B-472329EE7BB3}" type="presParOf" srcId="{49EAFB71-952F-400E-A7A5-3EC1EC0AD368}" destId="{E8F8A9E9-7487-49F9-9A15-ED74B90E4AE7}" srcOrd="9" destOrd="0" presId="urn:microsoft.com/office/officeart/2005/8/layout/default"/>
    <dgm:cxn modelId="{3FCD3C49-4299-453E-B996-95B7F46F408A}" type="presParOf" srcId="{49EAFB71-952F-400E-A7A5-3EC1EC0AD368}" destId="{A29854F6-3BE3-4C62-AF49-3CE7B016360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pl-PL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0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152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5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76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309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1139796" y="5720207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 smtClean="0">
                <a:cs typeface="Calibri" panose="020F0502020204030204" pitchFamily="34" charset="0"/>
              </a:rPr>
              <a:t>© </a:t>
            </a:r>
            <a:r>
              <a:rPr lang="pl-PL" sz="2400" dirty="0"/>
              <a:t>Marek Wójcik</a:t>
            </a:r>
            <a:r>
              <a:rPr lang="pl-PL" sz="2400" dirty="0" smtClean="0"/>
              <a:t>, mw@zmp.poznan.pl </a:t>
            </a:r>
          </a:p>
          <a:p>
            <a:pPr marL="0" indent="0">
              <a:buNone/>
            </a:pPr>
            <a:r>
              <a:rPr lang="pl-PL" sz="2400" dirty="0" smtClean="0"/>
              <a:t>Listopad 2019r</a:t>
            </a:r>
            <a:r>
              <a:rPr lang="pl-PL" sz="2400" dirty="0" smtClean="0"/>
              <a:t>.</a:t>
            </a:r>
            <a:endParaRPr lang="pl-PL" sz="24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ytuł 3"/>
          <p:cNvSpPr txBox="1">
            <a:spLocks/>
          </p:cNvSpPr>
          <p:nvPr/>
        </p:nvSpPr>
        <p:spPr>
          <a:xfrm>
            <a:off x="1139796" y="1776711"/>
            <a:ext cx="105156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4000" dirty="0" smtClean="0">
                <a:solidFill>
                  <a:schemeClr val="tx1"/>
                </a:solidFill>
              </a:rPr>
              <a:t>Rozporządzenia MEN w sprawie podziału subwencji oświatowej i wynagrodzeń nauczycieli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Nie akceptujemy osłabiania samorządów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857695"/>
              </p:ext>
            </p:extLst>
          </p:nvPr>
        </p:nvGraphicFramePr>
        <p:xfrm>
          <a:off x="838200" y="1499616"/>
          <a:ext cx="10463784" cy="494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38200" y="256032"/>
            <a:ext cx="105779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Podział subwencji oświatowej nie do przyjęcia 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9317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584091"/>
              </p:ext>
            </p:extLst>
          </p:nvPr>
        </p:nvGraphicFramePr>
        <p:xfrm>
          <a:off x="838200" y="1825625"/>
          <a:ext cx="1046378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38200" y="256032"/>
            <a:ext cx="10304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Wiele grzechów z niedoszacowaniem na czele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9107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118797"/>
              </p:ext>
            </p:extLst>
          </p:nvPr>
        </p:nvGraphicFramePr>
        <p:xfrm>
          <a:off x="838200" y="1825625"/>
          <a:ext cx="10463784" cy="477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38200" y="256032"/>
            <a:ext cx="6022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Nie będziemy opiniowali! 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25124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38201" y="1825625"/>
            <a:ext cx="10832183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Rozporządzenie MEN zmieniające </a:t>
            </a:r>
            <a:r>
              <a:rPr lang="pl-PL" sz="2000" b="1" dirty="0">
                <a:solidFill>
                  <a:schemeClr val="tx1"/>
                </a:solidFill>
              </a:rPr>
              <a:t>rozporządzenie w sprawie wysokości minimalnych stawek wynagrodzenia zasadniczego nauczycieli, ogólnych warunków przyznawania dodatków do wynagrodzenia zasadniczego oraz wynagradzania za pracę w dniu wolnym od </a:t>
            </a:r>
            <a:r>
              <a:rPr lang="pl-PL" sz="2000" b="1" dirty="0" smtClean="0">
                <a:solidFill>
                  <a:schemeClr val="tx1"/>
                </a:solidFill>
              </a:rPr>
              <a:t>pracy;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Płace zasadnicze podnoszone do graniczy 2600 i… nic więcej;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Rozporządzenie </a:t>
            </a:r>
            <a:r>
              <a:rPr lang="pl-PL" sz="2000" b="1" dirty="0">
                <a:solidFill>
                  <a:schemeClr val="tx1"/>
                </a:solidFill>
              </a:rPr>
              <a:t>wchodzi w życie z dniem 1 stycznia 2020 r</a:t>
            </a:r>
            <a:r>
              <a:rPr lang="pl-PL" sz="2000" b="1" dirty="0" smtClean="0">
                <a:solidFill>
                  <a:schemeClr val="tx1"/>
                </a:solidFill>
              </a:rPr>
              <a:t>.;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Nie zagwarantowano samorządom ani złotówki na jego realizację ;</a:t>
            </a:r>
            <a:endParaRPr lang="pl-PL" sz="2000" b="1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201" y="311084"/>
            <a:ext cx="11532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Kolejne rozporządzenie MEN ocenione negatywnie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394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788278"/>
              </p:ext>
            </p:extLst>
          </p:nvPr>
        </p:nvGraphicFramePr>
        <p:xfrm>
          <a:off x="669304" y="1545996"/>
          <a:ext cx="10708847" cy="5074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035"/>
                <a:gridCol w="4094646"/>
                <a:gridCol w="1414021"/>
                <a:gridCol w="1536569"/>
                <a:gridCol w="1444771"/>
                <a:gridCol w="1571805"/>
              </a:tblGrid>
              <a:tr h="63264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Poziom wykształcenia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Stopnie awansu zawodowego nauczyciela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0029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nauczyciel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stażysta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nauczyciel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kontraktowy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nauczyciel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mianowany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nauczyciel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dyplomowany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93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Tytuł zawodowy magistra z przygotowaniem pedagogicznym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2 782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2 862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3 250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3 817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168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Tytuł zawodowy magistra bez przygotowania pedagogicznego, tytuł zawodowy licencjata (inżyniera) z przygotowaniem pedagogicznym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pl-PL" sz="2000" b="1" dirty="0" smtClean="0">
                          <a:effectLst/>
                          <a:latin typeface="+mn-lt"/>
                        </a:rPr>
                        <a:t>617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(2 466)</a:t>
                      </a:r>
                      <a:endParaRPr lang="pl-P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pl-PL" sz="2000" b="1" dirty="0" smtClean="0">
                          <a:effectLst/>
                          <a:latin typeface="+mn-lt"/>
                        </a:rPr>
                        <a:t>663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(2 509)</a:t>
                      </a:r>
                      <a:endParaRPr lang="pl-P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+mn-lt"/>
                        </a:rPr>
                        <a:t>2 832</a:t>
                      </a:r>
                      <a:endParaRPr lang="pl-PL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3 324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193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Tytuł zawodowy licencjata (inżyniera) bez przygotowania pedagogicznego, dyplom ukończenia kolegium nauczycielskiego lub nauczycielskiego kolegium języków obcych, pozostałe wykształcenie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pl-PL" sz="2000" b="1" dirty="0" smtClean="0">
                          <a:effectLst/>
                          <a:latin typeface="+mn-lt"/>
                        </a:rPr>
                        <a:t>600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(2450)</a:t>
                      </a:r>
                      <a:endParaRPr lang="pl-P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pl-PL" sz="2000" b="1" dirty="0" smtClean="0">
                          <a:effectLst/>
                          <a:latin typeface="+mn-lt"/>
                        </a:rPr>
                        <a:t>617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</a:t>
                      </a:r>
                      <a:r>
                        <a:rPr lang="pl-PL" sz="2000" b="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466)</a:t>
                      </a:r>
                      <a:endParaRPr lang="pl-P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pl-PL" sz="2000" b="1" dirty="0" smtClean="0">
                          <a:effectLst/>
                          <a:latin typeface="+mn-lt"/>
                        </a:rPr>
                        <a:t>638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(2 486)</a:t>
                      </a:r>
                      <a:endParaRPr lang="pl-P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2 905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669304" y="320512"/>
            <a:ext cx="6939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/>
              <a:t>Nowe stawki od 1 stycznia 2020r.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5110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38201" y="1825625"/>
            <a:ext cx="10463783" cy="4351338"/>
          </a:xfrm>
        </p:spPr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  <a:latin typeface="+mn-lt"/>
              </a:rPr>
              <a:t>„Rozporządzenie </a:t>
            </a:r>
            <a:r>
              <a:rPr lang="pl-PL" sz="3600" dirty="0">
                <a:solidFill>
                  <a:schemeClr val="tx1"/>
                </a:solidFill>
                <a:latin typeface="+mn-lt"/>
              </a:rPr>
              <a:t>nie spowoduje dodatkowych skutków finansowych dla sektora finansów publicznych i budżetów jednostek samorządu terytorialnego</a:t>
            </a:r>
            <a:r>
              <a:rPr lang="pl-PL" sz="3600" dirty="0" smtClean="0">
                <a:solidFill>
                  <a:schemeClr val="tx1"/>
                </a:solidFill>
                <a:latin typeface="+mn-lt"/>
              </a:rPr>
              <a:t>.” </a:t>
            </a:r>
            <a:endParaRPr lang="pl-PL" sz="3600" dirty="0">
              <a:solidFill>
                <a:schemeClr val="tx1"/>
              </a:solidFill>
              <a:latin typeface="+mn-lt"/>
            </a:endParaRP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201" y="356616"/>
            <a:ext cx="6846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To nie jest żart, to cytat z OSR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9522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1170136" y="5064003"/>
            <a:ext cx="4508500" cy="218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Pięknie dziękuję</a:t>
            </a:r>
          </a:p>
          <a:p>
            <a:r>
              <a:rPr lang="pl-PL" sz="24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©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Marek Wójcik, mw@zmp.poznan.pl</a:t>
            </a:r>
            <a:endParaRPr lang="pl-PL" sz="2400" u="sng" dirty="0">
              <a:solidFill>
                <a:schemeClr val="tx1"/>
              </a:solidFill>
              <a:latin typeface="+mn-lt"/>
            </a:endParaRPr>
          </a:p>
          <a:p>
            <a:endParaRPr lang="pl-PL" u="sng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 smtClean="0">
              <a:solidFill>
                <a:schemeClr val="tx1"/>
              </a:solidFill>
              <a:latin typeface="+mj-lt"/>
            </a:endParaRPr>
          </a:p>
          <a:p>
            <a:endParaRPr lang="pl-P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Symbol zastępczy tekstu 4"/>
          <p:cNvSpPr txBox="1">
            <a:spLocks/>
          </p:cNvSpPr>
          <p:nvPr/>
        </p:nvSpPr>
        <p:spPr>
          <a:xfrm>
            <a:off x="7171499" y="1205346"/>
            <a:ext cx="4946073" cy="297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„Gdyby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ludzie robili tylko to, 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pl-PL" sz="3200" i="1" dirty="0" smtClean="0">
                <a:solidFill>
                  <a:schemeClr val="bg1"/>
                </a:solidFill>
                <a:latin typeface="+mn-lt"/>
              </a:rPr>
            </a:b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co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wyglądało na możliwe, 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pl-PL" sz="3200" i="1" dirty="0" smtClean="0">
                <a:solidFill>
                  <a:schemeClr val="bg1"/>
                </a:solidFill>
                <a:latin typeface="+mn-lt"/>
              </a:rPr>
            </a:b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do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dzisiaj siedzieliby 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pl-PL" sz="3200" i="1" dirty="0" smtClean="0">
                <a:solidFill>
                  <a:schemeClr val="bg1"/>
                </a:solidFill>
                <a:latin typeface="+mn-lt"/>
              </a:rPr>
            </a:b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w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jaskiniach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.”</a:t>
            </a:r>
            <a:endParaRPr lang="pl-PL" sz="3200" i="1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3200" i="1" dirty="0">
                <a:solidFill>
                  <a:schemeClr val="bg1"/>
                </a:solidFill>
                <a:latin typeface="+mn-lt"/>
              </a:rPr>
              <a:t>Stanisław Lem</a:t>
            </a:r>
          </a:p>
        </p:txBody>
      </p:sp>
    </p:spTree>
    <p:extLst>
      <p:ext uri="{BB962C8B-B14F-4D97-AF65-F5344CB8AC3E}">
        <p14:creationId xmlns:p14="http://schemas.microsoft.com/office/powerpoint/2010/main" val="41994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574</Words>
  <Application>Microsoft Office PowerPoint</Application>
  <PresentationFormat>Panoramiczny</PresentationFormat>
  <Paragraphs>72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Roboto Light</vt:lpstr>
      <vt:lpstr>Roboto Lt</vt:lpstr>
      <vt:lpstr>Tahoma</vt:lpstr>
      <vt:lpstr>Times New Roman</vt:lpstr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2019-11-29T09:03:32Z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