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37" r:id="rId2"/>
    <p:sldId id="334" r:id="rId3"/>
    <p:sldId id="335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73" r:id="rId13"/>
    <p:sldId id="374" r:id="rId14"/>
    <p:sldId id="375" r:id="rId15"/>
    <p:sldId id="340" r:id="rId16"/>
    <p:sldId id="341" r:id="rId17"/>
    <p:sldId id="352" r:id="rId18"/>
    <p:sldId id="344" r:id="rId19"/>
    <p:sldId id="376" r:id="rId20"/>
    <p:sldId id="379" r:id="rId21"/>
    <p:sldId id="377" r:id="rId22"/>
    <p:sldId id="378" r:id="rId23"/>
    <p:sldId id="354" r:id="rId24"/>
    <p:sldId id="367" r:id="rId25"/>
    <p:sldId id="357" r:id="rId26"/>
    <p:sldId id="384" r:id="rId27"/>
    <p:sldId id="386" r:id="rId28"/>
    <p:sldId id="366" r:id="rId29"/>
    <p:sldId id="380" r:id="rId30"/>
    <p:sldId id="368" r:id="rId31"/>
    <p:sldId id="381" r:id="rId32"/>
    <p:sldId id="369" r:id="rId33"/>
    <p:sldId id="372" r:id="rId34"/>
    <p:sldId id="370" r:id="rId35"/>
    <p:sldId id="371" r:id="rId36"/>
    <p:sldId id="383" r:id="rId37"/>
    <p:sldId id="385" r:id="rId38"/>
  </p:sldIdLst>
  <p:sldSz cx="9144000" cy="6858000" type="screen4x3"/>
  <p:notesSz cx="6797675" cy="99298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b="1" kern="1200">
        <a:solidFill>
          <a:srgbClr val="7E7A78"/>
        </a:solidFill>
        <a:latin typeface="Calibri Light" panose="020F03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757"/>
    <a:srgbClr val="86324E"/>
    <a:srgbClr val="5C2235"/>
    <a:srgbClr val="511F30"/>
    <a:srgbClr val="E55981"/>
    <a:srgbClr val="C34557"/>
    <a:srgbClr val="8D99BF"/>
    <a:srgbClr val="7E7A78"/>
    <a:srgbClr val="80808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5147" autoAdjust="0"/>
  </p:normalViewPr>
  <p:slideViewPr>
    <p:cSldViewPr>
      <p:cViewPr varScale="1">
        <p:scale>
          <a:sx n="109" d="100"/>
          <a:sy n="109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audia.&#380;ukli&#324;ska\Desktop\finansowanie%20K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pl-PL" b="1" dirty="0">
                <a:latin typeface="Calibri Light" panose="020F0302020204030204" pitchFamily="34" charset="0"/>
              </a:rPr>
              <a:t>Środki</a:t>
            </a:r>
            <a:r>
              <a:rPr lang="pl-PL" b="1" baseline="0" dirty="0">
                <a:latin typeface="Calibri Light" panose="020F0302020204030204" pitchFamily="34" charset="0"/>
              </a:rPr>
              <a:t> własne Miasta</a:t>
            </a:r>
            <a:endParaRPr lang="pl-PL" b="1" dirty="0">
              <a:latin typeface="Calibri Light" panose="020F0302020204030204" pitchFamily="34" charset="0"/>
            </a:endParaRPr>
          </a:p>
        </c:rich>
      </c:tx>
      <c:layout>
        <c:manualLayout>
          <c:xMode val="edge"/>
          <c:yMode val="edge"/>
          <c:x val="0.32851331808889001"/>
          <c:y val="1.01438745558588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808080"/>
            </a:solidFill>
          </c:spPr>
          <c:dPt>
            <c:idx val="0"/>
            <c:bubble3D val="0"/>
            <c:spPr>
              <a:solidFill>
                <a:srgbClr val="86324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D07-467C-AB1F-7663D637F4C1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D07-467C-AB1F-7663D637F4C1}"/>
              </c:ext>
            </c:extLst>
          </c:dPt>
          <c:dPt>
            <c:idx val="2"/>
            <c:bubble3D val="0"/>
            <c:spPr>
              <a:solidFill>
                <a:srgbClr val="86324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D07-467C-AB1F-7663D637F4C1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D07-467C-AB1F-7663D637F4C1}"/>
              </c:ext>
            </c:extLst>
          </c:dPt>
          <c:dLbls>
            <c:dLbl>
              <c:idx val="0"/>
              <c:layout>
                <c:manualLayout>
                  <c:x val="-2.9496540205201621E-2"/>
                  <c:y val="-1.3591601049868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07-467C-AB1F-7663D637F4C1}"/>
                </c:ext>
              </c:extLst>
            </c:dLbl>
            <c:dLbl>
              <c:idx val="2"/>
              <c:layout>
                <c:manualLayout>
                  <c:x val="-2.6091162177319178E-2"/>
                  <c:y val="1.2273214216734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07-467C-AB1F-7663D637F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Arkusz1!$A$19:$A$22</c:f>
              <c:strCache>
                <c:ptCount val="4"/>
                <c:pt idx="0">
                  <c:v>Budżet miasta 2020 rok</c:v>
                </c:pt>
                <c:pt idx="1">
                  <c:v>Finansowanie ze środków alkoholowych 2020 rok</c:v>
                </c:pt>
                <c:pt idx="2">
                  <c:v>Budżet miasta 2021 rok</c:v>
                </c:pt>
                <c:pt idx="3">
                  <c:v>Finansowanie ze środków alkoholowych 2021 rok</c:v>
                </c:pt>
              </c:strCache>
            </c:strRef>
          </c:cat>
          <c:val>
            <c:numRef>
              <c:f>Arkusz1!$B$19:$B$22</c:f>
              <c:numCache>
                <c:formatCode>#,##0.00</c:formatCode>
                <c:ptCount val="4"/>
                <c:pt idx="0">
                  <c:v>25083.84</c:v>
                </c:pt>
                <c:pt idx="1">
                  <c:v>24000</c:v>
                </c:pt>
                <c:pt idx="2">
                  <c:v>51355.81</c:v>
                </c:pt>
                <c:pt idx="3">
                  <c:v>10498.78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07-467C-AB1F-7663D637F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Liczba Osób</a:t>
            </a:r>
            <a:r>
              <a:rPr lang="pl-PL" sz="1000" baseline="0" dirty="0"/>
              <a:t> objętych usługami</a:t>
            </a:r>
            <a:endParaRPr lang="pl-PL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4577269192312213E-4"/>
          <c:y val="0.4289664903128863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objętych usługami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0</c:v>
                </c:pt>
                <c:pt idx="1">
                  <c:v>32</c:v>
                </c:pt>
                <c:pt idx="2">
                  <c:v>41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76224"/>
        <c:axId val="1414190912"/>
      </c:barChart>
      <c:catAx>
        <c:axId val="1414176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90912"/>
        <c:crosses val="autoZero"/>
        <c:auto val="1"/>
        <c:lblAlgn val="ctr"/>
        <c:lblOffset val="100"/>
        <c:noMultiLvlLbl val="0"/>
      </c:catAx>
      <c:valAx>
        <c:axId val="1414190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7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Liczba</a:t>
            </a:r>
            <a:r>
              <a:rPr lang="pl-PL" sz="1000" baseline="0" dirty="0"/>
              <a:t> zrealizowanych godzin usług opiekuńczych</a:t>
            </a:r>
            <a:endParaRPr lang="pl-PL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4577269192312213E-4"/>
          <c:y val="0.4289664903128863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zrealizowanych godzin usług opiekuńczych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0</c:v>
                </c:pt>
                <c:pt idx="1">
                  <c:v>7020</c:v>
                </c:pt>
                <c:pt idx="2">
                  <c:v>12768</c:v>
                </c:pt>
                <c:pt idx="3">
                  <c:v>3744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2208"/>
        <c:axId val="1414179488"/>
      </c:barChart>
      <c:catAx>
        <c:axId val="141418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79488"/>
        <c:crosses val="autoZero"/>
        <c:auto val="1"/>
        <c:lblAlgn val="ctr"/>
        <c:lblOffset val="100"/>
        <c:noMultiLvlLbl val="0"/>
      </c:catAx>
      <c:valAx>
        <c:axId val="141417948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Środki</a:t>
            </a:r>
            <a:r>
              <a:rPr lang="pl-PL" sz="1000" baseline="0" dirty="0"/>
              <a:t> wydatkowane na realizację zadania</a:t>
            </a:r>
            <a:endParaRPr lang="pl-PL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4577269192312213E-4"/>
          <c:y val="0.4289664903128863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wydatkowane na realizację zadania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0</c:v>
                </c:pt>
                <c:pt idx="1">
                  <c:v>161460</c:v>
                </c:pt>
                <c:pt idx="2">
                  <c:v>319200</c:v>
                </c:pt>
                <c:pt idx="3">
                  <c:v>101088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5472"/>
        <c:axId val="1414182752"/>
      </c:barChart>
      <c:catAx>
        <c:axId val="141418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2752"/>
        <c:crosses val="autoZero"/>
        <c:auto val="1"/>
        <c:lblAlgn val="ctr"/>
        <c:lblOffset val="100"/>
        <c:noMultiLvlLbl val="0"/>
      </c:catAx>
      <c:valAx>
        <c:axId val="141418275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8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Liczba osób </a:t>
            </a:r>
            <a:r>
              <a:rPr lang="pl-PL" sz="1600" dirty="0" err="1"/>
              <a:t>obJĘTA</a:t>
            </a:r>
            <a:r>
              <a:rPr lang="pl-PL" sz="1600" dirty="0"/>
              <a:t> wsparciem asystenta </a:t>
            </a:r>
          </a:p>
        </c:rich>
      </c:tx>
      <c:layout>
        <c:manualLayout>
          <c:xMode val="edge"/>
          <c:yMode val="edge"/>
          <c:x val="0.20001189481361975"/>
          <c:y val="1.0336127614551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objąta wsparciem asystenta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86324E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</c:v>
                </c:pt>
                <c:pt idx="1">
                  <c:v>32</c:v>
                </c:pt>
                <c:pt idx="2">
                  <c:v>35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E-4D79-A3E0-2DCA9A8813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3296"/>
        <c:axId val="1414176768"/>
      </c:barChart>
      <c:catAx>
        <c:axId val="141418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76768"/>
        <c:crosses val="autoZero"/>
        <c:auto val="1"/>
        <c:lblAlgn val="ctr"/>
        <c:lblOffset val="100"/>
        <c:noMultiLvlLbl val="0"/>
      </c:catAx>
      <c:valAx>
        <c:axId val="1414176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8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/>
              <a:t>Liczba</a:t>
            </a:r>
            <a:r>
              <a:rPr lang="pl-PL" sz="1600" dirty="0"/>
              <a:t> ZREALIZOWANYCH GODZIN</a:t>
            </a:r>
            <a:r>
              <a:rPr lang="pl-PL" sz="1600" baseline="0" dirty="0"/>
              <a:t> 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8712996009702626"/>
          <c:y val="0.34504584314892034"/>
          <c:w val="0.77245207708402774"/>
          <c:h val="0.47558741939146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godzin usług asystenta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 formatCode="General">
                  <c:v>20</c:v>
                </c:pt>
                <c:pt idx="1">
                  <c:v>3610</c:v>
                </c:pt>
                <c:pt idx="2">
                  <c:v>4515</c:v>
                </c:pt>
                <c:pt idx="3">
                  <c:v>25126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4-4AB7-8F15-5A0079E79C2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2E84-4AB7-8F15-5A0079E79C2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2E84-4AB7-8F15-5A0079E79C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0032"/>
        <c:axId val="1414186016"/>
      </c:barChart>
      <c:catAx>
        <c:axId val="1414180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6016"/>
        <c:crosses val="autoZero"/>
        <c:auto val="1"/>
        <c:lblAlgn val="ctr"/>
        <c:lblOffset val="100"/>
        <c:noMultiLvlLbl val="0"/>
      </c:catAx>
      <c:valAx>
        <c:axId val="1414186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8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892035904704936"/>
          <c:y val="0.27488310297997082"/>
          <c:w val="0.87207949216152059"/>
          <c:h val="0.545918545399494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wydatkowane na realizację Programu 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 formatCode="General">
                  <c:v>595.19000000000005</c:v>
                </c:pt>
                <c:pt idx="1">
                  <c:v>106463.49</c:v>
                </c:pt>
                <c:pt idx="2">
                  <c:v>135217.97</c:v>
                </c:pt>
                <c:pt idx="3">
                  <c:v>932782.49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E0-4CFB-ACF0-22741B0B33E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43E0-4CFB-ACF0-22741B0B33E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43E0-4CFB-ACF0-22741B0B33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77856"/>
        <c:axId val="1414180576"/>
      </c:barChart>
      <c:catAx>
        <c:axId val="141417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0576"/>
        <c:crosses val="autoZero"/>
        <c:auto val="1"/>
        <c:lblAlgn val="ctr"/>
        <c:lblOffset val="100"/>
        <c:noMultiLvlLbl val="0"/>
      </c:catAx>
      <c:valAx>
        <c:axId val="1414180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7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24549911120986553"/>
          <c:y val="3.96830907676924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objętych Programem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17</c:v>
                </c:pt>
                <c:pt idx="1">
                  <c:v>14</c:v>
                </c:pt>
                <c:pt idx="2">
                  <c:v>26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8E-4ADC-8630-044667B152C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E38E-4ADC-8630-044667B152C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E38E-4ADC-8630-044667B152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76425328"/>
        <c:axId val="1462519744"/>
      </c:barChart>
      <c:catAx>
        <c:axId val="1376425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2519744"/>
        <c:crosses val="autoZero"/>
        <c:auto val="1"/>
        <c:lblAlgn val="ctr"/>
        <c:lblOffset val="100"/>
        <c:noMultiLvlLbl val="0"/>
      </c:catAx>
      <c:valAx>
        <c:axId val="1462519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7642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LICZBA ZREALIZOWANYCH GODZIN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ZREALIZOWANYCH GODZIN 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3858</c:v>
                </c:pt>
                <c:pt idx="1">
                  <c:v>2880</c:v>
                </c:pt>
                <c:pt idx="2">
                  <c:v>6000</c:v>
                </c:pt>
                <c:pt idx="3">
                  <c:v>8400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33-4F32-A739-581D22EF193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2A33-4F32-A739-581D22EF193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2A33-4F32-A739-581D22EF19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62521920"/>
        <c:axId val="1462517024"/>
      </c:barChart>
      <c:catAx>
        <c:axId val="146252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2517024"/>
        <c:crosses val="autoZero"/>
        <c:auto val="1"/>
        <c:lblAlgn val="ctr"/>
        <c:lblOffset val="100"/>
        <c:noMultiLvlLbl val="0"/>
      </c:catAx>
      <c:valAx>
        <c:axId val="1462517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252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ŚRODKI PRZEZNACZONE NA REALIZACJĘ PROGRAMU</a:t>
            </a:r>
          </a:p>
        </c:rich>
      </c:tx>
      <c:layout>
        <c:manualLayout>
          <c:xMode val="edge"/>
          <c:yMode val="edge"/>
          <c:x val="0.165580110440403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przeznaczone na realizację Programu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115740</c:v>
                </c:pt>
                <c:pt idx="1">
                  <c:v>100800</c:v>
                </c:pt>
                <c:pt idx="2">
                  <c:v>183176.53</c:v>
                </c:pt>
                <c:pt idx="3">
                  <c:v>308448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1-4790-96D5-C36B701081E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AC1-4790-96D5-C36B701081E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FAC1-4790-96D5-C36B701081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62520288"/>
        <c:axId val="1462520832"/>
      </c:barChart>
      <c:catAx>
        <c:axId val="1462520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2520832"/>
        <c:crosses val="autoZero"/>
        <c:auto val="1"/>
        <c:lblAlgn val="ctr"/>
        <c:lblOffset val="100"/>
        <c:noMultiLvlLbl val="0"/>
      </c:catAx>
      <c:valAx>
        <c:axId val="1462520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6252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pl-PL" sz="1400" b="1" baseline="0" dirty="0">
                <a:latin typeface="Calibri Light" panose="020F0302020204030204" pitchFamily="34" charset="0"/>
              </a:rPr>
              <a:t>Projekt "Aktywni już dziś"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983757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8375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793-4E86-A37E-379B330F133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793-4E86-A37E-379B330F1335}"/>
              </c:ext>
            </c:extLst>
          </c:dPt>
          <c:dPt>
            <c:idx val="2"/>
            <c:invertIfNegative val="0"/>
            <c:bubble3D val="0"/>
            <c:spPr>
              <a:solidFill>
                <a:srgbClr val="98375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793-4E86-A37E-379B330F133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793-4E86-A37E-379B330F1335}"/>
              </c:ext>
            </c:extLst>
          </c:dPt>
          <c:dLbls>
            <c:dLbl>
              <c:idx val="0"/>
              <c:layout>
                <c:manualLayout>
                  <c:x val="1.409869083585092E-2"/>
                  <c:y val="-2.9723991507430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93-4E86-A37E-379B330F1335}"/>
                </c:ext>
              </c:extLst>
            </c:dLbl>
            <c:dLbl>
              <c:idx val="1"/>
              <c:layout>
                <c:manualLayout>
                  <c:x val="1.8126888217522584E-2"/>
                  <c:y val="-5.0955414012738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93-4E86-A37E-379B330F1335}"/>
                </c:ext>
              </c:extLst>
            </c:dLbl>
            <c:dLbl>
              <c:idx val="2"/>
              <c:layout>
                <c:manualLayout>
                  <c:x val="1.0070493454179255E-2"/>
                  <c:y val="-2.5477707006369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93-4E86-A37E-379B330F1335}"/>
                </c:ext>
              </c:extLst>
            </c:dLbl>
            <c:dLbl>
              <c:idx val="3"/>
              <c:layout>
                <c:manualLayout>
                  <c:x val="6.0422960725074054E-3"/>
                  <c:y val="-3.8216560509554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93-4E86-A37E-379B330F1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8D99BF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Arkusz1!$A$26:$A$29</c:f>
              <c:strCache>
                <c:ptCount val="4"/>
                <c:pt idx="0">
                  <c:v>Kwota dofinansowania w 2022r.</c:v>
                </c:pt>
                <c:pt idx="1">
                  <c:v>Wkład własny 2022r.</c:v>
                </c:pt>
                <c:pt idx="2">
                  <c:v>Kwota dofinansowania w 2023r.</c:v>
                </c:pt>
                <c:pt idx="3">
                  <c:v>Wkład własny 2023r.</c:v>
                </c:pt>
              </c:strCache>
            </c:strRef>
          </c:cat>
          <c:val>
            <c:numRef>
              <c:f>Arkusz1!$B$26:$B$29</c:f>
              <c:numCache>
                <c:formatCode>#,##0.00</c:formatCode>
                <c:ptCount val="4"/>
                <c:pt idx="0">
                  <c:v>388304.05</c:v>
                </c:pt>
                <c:pt idx="1">
                  <c:v>16852.900000000001</c:v>
                </c:pt>
                <c:pt idx="2">
                  <c:v>400327.38</c:v>
                </c:pt>
                <c:pt idx="3">
                  <c:v>23031.53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93-4E86-A37E-379B330F1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6436752"/>
        <c:axId val="1376429680"/>
        <c:axId val="0"/>
      </c:bar3DChart>
      <c:catAx>
        <c:axId val="137643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pl-PL"/>
          </a:p>
        </c:txPr>
        <c:crossAx val="1376429680"/>
        <c:crosses val="autoZero"/>
        <c:auto val="1"/>
        <c:lblAlgn val="ctr"/>
        <c:lblOffset val="100"/>
        <c:noMultiLvlLbl val="0"/>
      </c:catAx>
      <c:valAx>
        <c:axId val="137642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pl-PL"/>
          </a:p>
        </c:txPr>
        <c:crossAx val="137643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pl-PL" b="1">
                <a:latin typeface="Calibri Light" panose="020F0302020204030204" pitchFamily="34" charset="0"/>
              </a:rPr>
              <a:t>Projekt</a:t>
            </a:r>
            <a:r>
              <a:rPr lang="pl-PL" b="1" baseline="0">
                <a:latin typeface="Calibri Light" panose="020F0302020204030204" pitchFamily="34" charset="0"/>
              </a:rPr>
              <a:t> "Kreatywni i Samodzielni"</a:t>
            </a:r>
            <a:endParaRPr lang="pl-PL" b="1">
              <a:latin typeface="Calibri Light" panose="020F03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3399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8375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87C-40B5-8157-78BA9E52F1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87C-40B5-8157-78BA9E52F14D}"/>
              </c:ext>
            </c:extLst>
          </c:dPt>
          <c:dPt>
            <c:idx val="2"/>
            <c:invertIfNegative val="0"/>
            <c:bubble3D val="0"/>
            <c:spPr>
              <a:solidFill>
                <a:srgbClr val="8632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87C-40B5-8157-78BA9E52F14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87C-40B5-8157-78BA9E52F14D}"/>
              </c:ext>
            </c:extLst>
          </c:dPt>
          <c:dLbls>
            <c:dLbl>
              <c:idx val="0"/>
              <c:layout>
                <c:manualLayout>
                  <c:x val="1.9444444444444445E-2"/>
                  <c:y val="-2.314814814814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7C-40B5-8157-78BA9E52F14D}"/>
                </c:ext>
              </c:extLst>
            </c:dLbl>
            <c:dLbl>
              <c:idx val="1"/>
              <c:layout>
                <c:manualLayout>
                  <c:x val="8.3333333333333332E-3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7C-40B5-8157-78BA9E52F14D}"/>
                </c:ext>
              </c:extLst>
            </c:dLbl>
            <c:dLbl>
              <c:idx val="2"/>
              <c:layout>
                <c:manualLayout>
                  <c:x val="5.5555555555555558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7C-40B5-8157-78BA9E52F14D}"/>
                </c:ext>
              </c:extLst>
            </c:dLbl>
            <c:dLbl>
              <c:idx val="3"/>
              <c:layout>
                <c:manualLayout>
                  <c:x val="2.7777777777777779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7C-40B5-8157-78BA9E52F1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Kwota dofinansowania w 2018r.</c:v>
                </c:pt>
                <c:pt idx="1">
                  <c:v>Wkład własny 2018r.</c:v>
                </c:pt>
                <c:pt idx="2">
                  <c:v>Kwota dofinansowania w 2019r.</c:v>
                </c:pt>
                <c:pt idx="3">
                  <c:v>Wkład własny 2019r.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208052.35</c:v>
                </c:pt>
                <c:pt idx="1">
                  <c:v>35977.699999999997</c:v>
                </c:pt>
                <c:pt idx="2">
                  <c:v>197301.83</c:v>
                </c:pt>
                <c:pt idx="3">
                  <c:v>37748.400000000001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7C-40B5-8157-78BA9E52F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6439472"/>
        <c:axId val="1376430224"/>
        <c:axId val="0"/>
      </c:bar3DChart>
      <c:catAx>
        <c:axId val="137643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pl-PL"/>
          </a:p>
        </c:txPr>
        <c:crossAx val="1376430224"/>
        <c:crosses val="autoZero"/>
        <c:auto val="1"/>
        <c:lblAlgn val="ctr"/>
        <c:lblOffset val="100"/>
        <c:noMultiLvlLbl val="0"/>
      </c:catAx>
      <c:valAx>
        <c:axId val="137643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pl-PL"/>
          </a:p>
        </c:txPr>
        <c:crossAx val="137643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Liczba zrealizowanych godzin usług opiekuńczych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6401652093154791E-2"/>
          <c:y val="0.4054506471689811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zrealizowanych godzin usług opiekuńczych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77016.5</c:v>
                </c:pt>
                <c:pt idx="1">
                  <c:v>80188.5</c:v>
                </c:pt>
                <c:pt idx="2">
                  <c:v>63422</c:v>
                </c:pt>
                <c:pt idx="3">
                  <c:v>43805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78944"/>
        <c:axId val="1414188736"/>
      </c:barChart>
      <c:catAx>
        <c:axId val="141417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8736"/>
        <c:crosses val="autoZero"/>
        <c:auto val="1"/>
        <c:lblAlgn val="ctr"/>
        <c:lblOffset val="100"/>
        <c:noMultiLvlLbl val="0"/>
      </c:catAx>
      <c:valAx>
        <c:axId val="141418873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7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Liczba Osób</a:t>
            </a:r>
            <a:r>
              <a:rPr lang="pl-PL" sz="1000" baseline="0" dirty="0"/>
              <a:t> objętych usługami</a:t>
            </a:r>
            <a:endParaRPr lang="pl-PL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4577269192312213E-4"/>
          <c:y val="0.4289664903128863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objętych usługami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124</c:v>
                </c:pt>
                <c:pt idx="1">
                  <c:v>113</c:v>
                </c:pt>
                <c:pt idx="2">
                  <c:v>81</c:v>
                </c:pt>
                <c:pt idx="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77312"/>
        <c:axId val="1414184384"/>
      </c:barChart>
      <c:catAx>
        <c:axId val="141417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4384"/>
        <c:crosses val="autoZero"/>
        <c:auto val="1"/>
        <c:lblAlgn val="ctr"/>
        <c:lblOffset val="100"/>
        <c:noMultiLvlLbl val="0"/>
      </c:catAx>
      <c:valAx>
        <c:axId val="1414184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7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Środki wydatkowane na realizację zadania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6401652093154791E-2"/>
          <c:y val="0.40545064716898116"/>
          <c:w val="0.83532095107177151"/>
          <c:h val="0.4245841371160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wydatkowane na realizację zadania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1416738</c:v>
                </c:pt>
                <c:pt idx="1">
                  <c:v>1590910.5</c:v>
                </c:pt>
                <c:pt idx="2">
                  <c:v>1237175</c:v>
                </c:pt>
                <c:pt idx="3">
                  <c:v>1070739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6-47C9-8D3A-55A9735E806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0356-47C9-8D3A-55A9735E806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0356-47C9-8D3A-55A9735E8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8192"/>
        <c:axId val="1414186560"/>
      </c:barChart>
      <c:catAx>
        <c:axId val="141418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6560"/>
        <c:crosses val="autoZero"/>
        <c:auto val="1"/>
        <c:lblAlgn val="ctr"/>
        <c:lblOffset val="100"/>
        <c:noMultiLvlLbl val="0"/>
      </c:catAx>
      <c:valAx>
        <c:axId val="14141865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8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209875734489741E-2"/>
          <c:y val="0.21439458571100309"/>
          <c:w val="0.92679012426551022"/>
          <c:h val="0.67837631757425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objetych usługami 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49</c:v>
                </c:pt>
                <c:pt idx="1">
                  <c:v>66</c:v>
                </c:pt>
                <c:pt idx="2">
                  <c:v>63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6-4259-8ACA-B36B3E3CF5F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5FB6-4259-8ACA-B36B3E3CF5F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FB6-4259-8ACA-B36B3E3CF5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3840"/>
        <c:axId val="1414189280"/>
      </c:barChart>
      <c:catAx>
        <c:axId val="1414183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9280"/>
        <c:crosses val="autoZero"/>
        <c:auto val="1"/>
        <c:lblAlgn val="ctr"/>
        <c:lblOffset val="100"/>
        <c:noMultiLvlLbl val="0"/>
      </c:catAx>
      <c:valAx>
        <c:axId val="1414189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1418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Liczba</a:t>
            </a:r>
            <a:r>
              <a:rPr lang="pl-PL" baseline="0" dirty="0"/>
              <a:t> zrealizowanych godzin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1.9596588033428383E-2"/>
          <c:y val="0.28130919926275999"/>
          <c:w val="0.9183475498607151"/>
          <c:h val="0.6226452046638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zrealizowanych godzin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16652</c:v>
                </c:pt>
                <c:pt idx="1">
                  <c:v>19035.5</c:v>
                </c:pt>
                <c:pt idx="2">
                  <c:v>22982</c:v>
                </c:pt>
                <c:pt idx="3">
                  <c:v>18246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E-4B33-AF28-8065087B054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127E-4B33-AF28-8065087B054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</c:numRef>
          </c:val>
          <c:extLst>
            <c:ext xmlns:c16="http://schemas.microsoft.com/office/drawing/2014/chart" uri="{C3380CC4-5D6E-409C-BE32-E72D297353CC}">
              <c16:uniqueId val="{00000002-127E-4B33-AF28-8065087B05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90368"/>
        <c:axId val="1414181120"/>
      </c:barChart>
      <c:catAx>
        <c:axId val="141419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1120"/>
        <c:crosses val="autoZero"/>
        <c:auto val="1"/>
        <c:lblAlgn val="ctr"/>
        <c:lblOffset val="100"/>
        <c:noMultiLvlLbl val="0"/>
      </c:catAx>
      <c:valAx>
        <c:axId val="141418112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9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963539030642687E-2"/>
          <c:y val="0.19438870138362593"/>
          <c:w val="0.96407292193871463"/>
          <c:h val="0.68622013436771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wydatkowane na realizację zadania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359176</c:v>
                </c:pt>
                <c:pt idx="1">
                  <c:v>465116</c:v>
                </c:pt>
                <c:pt idx="2">
                  <c:v>603232</c:v>
                </c:pt>
                <c:pt idx="3">
                  <c:v>517363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7-4E05-AE87-097A355551F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Arkusz1!$C$2:$C$5</c:f>
            </c:numRef>
          </c:val>
          <c:extLst>
            <c:ext xmlns:c16="http://schemas.microsoft.com/office/drawing/2014/chart" uri="{C3380CC4-5D6E-409C-BE32-E72D297353CC}">
              <c16:uniqueId val="{00000001-D8A7-4E05-AE87-097A355551F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A7-4E05-AE87-097A355551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14187648"/>
        <c:axId val="1414181664"/>
      </c:barChart>
      <c:catAx>
        <c:axId val="1414187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4181664"/>
        <c:crosses val="autoZero"/>
        <c:auto val="1"/>
        <c:lblAlgn val="ctr"/>
        <c:lblOffset val="100"/>
        <c:noMultiLvlLbl val="0"/>
      </c:catAx>
      <c:valAx>
        <c:axId val="14141816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1418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7.2751947314495927E-2"/>
          <c:y val="3.4480110522522998E-2"/>
          <c:w val="0.42663726664115509"/>
          <c:h val="0.100799829965349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EF80F084-FD94-42D7-8093-2E3D24378A8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4813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defTabSz="912813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91FE9939-1270-42B4-BAA1-4BEE4DEB41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7" y="1"/>
            <a:ext cx="2944813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D13035-9A4E-48AB-8488-14201E306A96}" type="datetimeFigureOut">
              <a:rPr lang="pl-PL" altLang="pl-PL"/>
              <a:pPr>
                <a:defRPr/>
              </a:pPr>
              <a:t>09.05.2023</a:t>
            </a:fld>
            <a:endParaRPr lang="pl-PL" altLang="pl-PL"/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B33FBC29-BCB6-455B-A94D-E69E6834A8D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180"/>
            <a:ext cx="2944813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defTabSz="912813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72B6C928-2260-4DDB-AD37-12892001C63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7" y="9431180"/>
            <a:ext cx="2944813" cy="49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DD4B55-0AA1-4103-8DF0-679EA04C63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3819-9EBF-4DFE-AE2A-BC08DBD65391}" type="datetimeFigureOut">
              <a:rPr lang="pl-PL" smtClean="0"/>
              <a:t>09.05.2023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1" y="4717218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5B858-FD4F-4ADE-9A21-1CE55125E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41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87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361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554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387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86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1394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547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455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973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585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20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764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394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066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803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463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8650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661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30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31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290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04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18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42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916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5549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695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018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126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95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952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150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16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3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312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5B858-FD4F-4ADE-9A21-1CE55125E7B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73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90C58F-419D-44F1-97BA-1C424494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FA09-2D9A-482D-8BF3-EE22F9A3F73A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482215-B680-4887-AC35-0A07FBD3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E28C2C-BCD7-4911-AF73-D38E3EFB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961A8-7ABC-4A24-8125-526F436AFC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9477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3EC5F3-A49E-474F-990E-7B4DE3FE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F55B-AA71-4754-BCB8-8C7B11A3BEA3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754FC50-7C6E-4C0E-8A96-ACE54B60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F6B3BD-B330-44DC-9F27-60ACC5C6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CD04-225F-46D4-9B56-18821E5467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69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ACD93C-4813-4F7A-907B-EFD48786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5EB21-DC34-4685-9301-373FA622C2A3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312FD9-BF2D-49D5-9945-42708707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D5A928-4101-4A82-BAD9-624917AF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780DC-ED69-4EF7-A820-6796001B57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96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190C75-7102-4CBE-BFD1-1212B0C2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8386F-85A2-48F0-8901-9C9CED32E4F3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7C5454-60F3-44E5-A3A5-EA977027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E31281-E334-458B-9042-6B832C1C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4FBB8-7CC4-4FDA-A4EB-5A907938A5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18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A5019C-6F1D-4CE9-A4A7-ACB26291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3FC87-07FB-4B36-A4AD-9613AFBB2A02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B01463-CA07-492E-9ED9-BE513C4E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FD326F-C6A7-47B9-9209-5083EB91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89A5-F2EC-4612-B0C4-9E7DFF3F69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297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BE818124-766A-44E9-94C4-90D04731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F37DF-3B8D-41B2-A2A0-FCDF7C0B5B85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D1C4F12-C117-4A5E-864A-20555EF0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0554912-2082-455C-ABD4-12A0AF19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32C50-39DB-43D8-99B4-80B1E35183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16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EB17905E-2FE9-4B4D-9D1D-F08B1512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B9FF3-EC57-4B0E-A8CC-DEFBA952CFAA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3DCCD1DD-8593-4F27-B46F-FF579161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8A798ED-8842-4FB4-9C5C-F3E423EE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A3E2-F2B7-4688-8843-135974BF3F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77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C85B8C84-85C4-472F-BDEE-03048F3C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845A9-A9D9-4081-A970-A20DE6227A78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B35F1D35-81F2-4E78-82CE-D8CD6F9B1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67B6C91F-1DC4-43FE-832D-C6947410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E828-B22E-4BA5-81EC-103A8742AE4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062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7F69FEC9-8D47-445D-A090-D5B93CBC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3EF0-4504-489B-B626-51759EF793F9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361FF54-2E4E-47DC-9474-80167F59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010FE47-1C42-49F7-9C2B-C7630281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18BA-1C5C-4718-9230-4A535D303F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16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F7936DC6-0F04-4773-A15C-81886D14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392E5-7B72-460C-B336-7D329F01EAAC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FC7B54B-4443-43F0-B0C6-B87F6AE5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9F538F5-AD94-48AD-AB2E-FE68FE79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12AD-64F7-4170-BC64-075C9C9A1D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37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9870685-B403-4C93-8EF5-5A78135B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9F72-0DAD-4F89-B5EC-AE1D64D79029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B991C51-879D-4936-B764-72A28AF7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E251DBD-13EB-436D-BAC4-617CBDF5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8CCDC-0B77-4CE0-82E7-FDD10E9ACC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86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777F2896-CB75-4CAB-9455-9C25F797CF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7AF6EF1E-C240-4FCA-BACD-754B6BF246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CC5F56-0EC7-4D4F-A012-C69C7448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1BD25A-5CB3-4028-8A3D-BEF1B899071A}" type="datetimeFigureOut">
              <a:rPr lang="pl-PL"/>
              <a:pPr>
                <a:defRPr/>
              </a:pPr>
              <a:t>09.05.2023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1C397F-632D-4359-8297-A9291215A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6B04B2-C809-4A14-91D0-285F6D4B0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11E872-3479-490A-A462-F76D27B3CD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8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8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8.jpeg"/><Relationship Id="rId10" Type="http://schemas.openxmlformats.org/officeDocument/2006/relationships/image" Target="../media/image41.jpe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>
            <a:extLst>
              <a:ext uri="{FF2B5EF4-FFF2-40B4-BE49-F238E27FC236}">
                <a16:creationId xmlns:a16="http://schemas.microsoft.com/office/drawing/2014/main" id="{E172DAAB-0F8B-4DE5-AFDD-F0AA231F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099" name="Symbol zastępczy zawartości 2">
            <a:extLst>
              <a:ext uri="{FF2B5EF4-FFF2-40B4-BE49-F238E27FC236}">
                <a16:creationId xmlns:a16="http://schemas.microsoft.com/office/drawing/2014/main" id="{C139EAD7-D62B-49C3-9AA5-4221DC684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5F8C0C3-C2CB-4812-8D8C-5991A59F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957392"/>
          </a:xfrm>
          <a:prstGeom prst="rect">
            <a:avLst/>
          </a:prstGeom>
          <a:gradFill>
            <a:gsLst>
              <a:gs pos="100000">
                <a:schemeClr val="accent1">
                  <a:tint val="44500"/>
                  <a:satMod val="160000"/>
                  <a:alpha val="4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pole tekstowe 4">
            <a:extLst>
              <a:ext uri="{FF2B5EF4-FFF2-40B4-BE49-F238E27FC236}">
                <a16:creationId xmlns:a16="http://schemas.microsoft.com/office/drawing/2014/main" id="{ED07E483-0A39-4FDB-BF7D-74A1AB2B1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55435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endParaRPr lang="pl-PL" altLang="pl-PL" sz="3600" dirty="0">
              <a:solidFill>
                <a:srgbClr val="86324E"/>
              </a:solidFill>
            </a:endParaRPr>
          </a:p>
          <a:p>
            <a:r>
              <a:rPr lang="pl-PL" altLang="pl-PL" sz="3600" dirty="0">
                <a:solidFill>
                  <a:srgbClr val="86324E"/>
                </a:solidFill>
              </a:rPr>
              <a:t>Działania </a:t>
            </a:r>
          </a:p>
          <a:p>
            <a:r>
              <a:rPr lang="pl-PL" altLang="pl-PL" sz="3600" dirty="0">
                <a:solidFill>
                  <a:srgbClr val="86324E"/>
                </a:solidFill>
              </a:rPr>
              <a:t>Miejskiego Ośrodka Pomocy Społecznej w Jaśle na rzecz osób niesamodzielnych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0511302B-2171-48FD-EAE2-9EA47F93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65CE16-D778-5E22-4458-417490F49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Symbol zastępczy zawartości 6">
            <a:extLst>
              <a:ext uri="{FF2B5EF4-FFF2-40B4-BE49-F238E27FC236}">
                <a16:creationId xmlns:a16="http://schemas.microsoft.com/office/drawing/2014/main" id="{F3DDAFD2-8E62-2F08-6010-BABAB5750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0932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287343DE-7FC5-07C4-AA9C-C21E0FB0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1800" b="1" dirty="0">
                <a:solidFill>
                  <a:srgbClr val="86324E"/>
                </a:solidFill>
              </a:rPr>
              <a:t>3. </a:t>
            </a:r>
            <a:r>
              <a:rPr lang="pl-PL" sz="1800" b="1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Terapia zajęciowa - </a:t>
            </a:r>
            <a:r>
              <a:rPr lang="pl-PL" sz="180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ramach zajęć terapii zajęciowej uczestnicy mają możliwość uczestnictwa m.in. w zajęciach plastycznych, muzycznych, relaksacyjnych, kulinarnych, wspierających ruchowo.</a:t>
            </a:r>
            <a:endParaRPr lang="pl-PL" sz="1800" b="1" kern="0" dirty="0">
              <a:solidFill>
                <a:srgbClr val="86324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2A98E5D-9143-0930-9357-434649DD5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94354"/>
            <a:ext cx="1466850" cy="203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B894ACF-EA04-AEE6-C052-DF212369D1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158417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1341234F-9E64-C8CA-969C-18247BBE77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16" y="2670411"/>
            <a:ext cx="1584176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A8F49B1-9E49-8633-8481-509DC06D3F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04" y="2679456"/>
            <a:ext cx="1428750" cy="207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40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61414-B9A5-3B06-E46D-C7E41D62D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1800" b="1" dirty="0">
                <a:solidFill>
                  <a:srgbClr val="86324E"/>
                </a:solidFill>
              </a:rPr>
              <a:t>4</a:t>
            </a:r>
            <a:r>
              <a:rPr lang="pl-PL" b="1" dirty="0">
                <a:solidFill>
                  <a:srgbClr val="86324E"/>
                </a:solidFill>
              </a:rPr>
              <a:t>.</a:t>
            </a:r>
            <a:r>
              <a:rPr lang="pl-PL" dirty="0">
                <a:solidFill>
                  <a:srgbClr val="86324E"/>
                </a:solidFill>
              </a:rPr>
              <a:t> </a:t>
            </a:r>
            <a:r>
              <a:rPr lang="pl-PL" sz="1800" b="1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Psychoterapia – </a:t>
            </a:r>
            <a:r>
              <a:rPr lang="pl-PL" sz="1800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uczestnicy w ramach pobytu w Dziennym Domu mają </a:t>
            </a:r>
            <a:r>
              <a:rPr lang="pl-PL" sz="180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możliwość korzystania z psychoterapii, która odbywa się w formie spotkań indywidualnych oraz grupowych. Spotkania z psychoterapeutą wpływają nie tylko na wzrost kompetencji psychospołecznych wśród uczestników, ale także odgrywają znaczącą rolę                             w łagodzeniu negatywnych skutków związanych z trudnościami dnia codziennego. </a:t>
            </a:r>
            <a:endParaRPr lang="pl-PL" sz="1800" b="1" kern="0" dirty="0">
              <a:solidFill>
                <a:srgbClr val="86324E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47DA7DE-D648-FD7E-8F29-FDDDB1B0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544674F-9B32-29C4-A6CB-A264D1CF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0EFF740-7B66-D10F-F881-1EB01A6A0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0932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zawartości 14">
            <a:extLst>
              <a:ext uri="{FF2B5EF4-FFF2-40B4-BE49-F238E27FC236}">
                <a16:creationId xmlns:a16="http://schemas.microsoft.com/office/drawing/2014/main" id="{D9910740-872C-4CC7-0744-DC6351D66FFE}"/>
              </a:ext>
            </a:extLst>
          </p:cNvPr>
          <p:cNvSpPr txBox="1">
            <a:spLocks/>
          </p:cNvSpPr>
          <p:nvPr/>
        </p:nvSpPr>
        <p:spPr bwMode="auto">
          <a:xfrm>
            <a:off x="457200" y="1594766"/>
            <a:ext cx="82296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383565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61414-B9A5-3B06-E46D-C7E41D62D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1200"/>
              </a:spcBef>
              <a:buNone/>
            </a:pPr>
            <a:r>
              <a:rPr lang="pl-PL" sz="1800" b="1" dirty="0">
                <a:solidFill>
                  <a:srgbClr val="86324E"/>
                </a:solidFill>
              </a:rPr>
              <a:t>5</a:t>
            </a:r>
            <a:r>
              <a:rPr lang="pl-PL" b="1" dirty="0">
                <a:solidFill>
                  <a:srgbClr val="86324E"/>
                </a:solidFill>
              </a:rPr>
              <a:t>.</a:t>
            </a:r>
            <a:r>
              <a:rPr lang="pl-PL" dirty="0">
                <a:solidFill>
                  <a:srgbClr val="86324E"/>
                </a:solidFill>
              </a:rPr>
              <a:t> </a:t>
            </a:r>
            <a:r>
              <a:rPr lang="pl-PL" sz="1800" b="1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sz="1800" b="1" kern="0" dirty="0" err="1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rekreacyjno</a:t>
            </a:r>
            <a:r>
              <a:rPr lang="pl-PL" sz="1800" b="1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towarzyskie - </a:t>
            </a:r>
            <a:r>
              <a:rPr lang="pl-PL" sz="1800" kern="0" dirty="0">
                <a:solidFill>
                  <a:srgbClr val="86324E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</a:t>
            </a:r>
            <a:r>
              <a:rPr lang="pl-PL" sz="180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 realizację zajęć odpowiedzialni są opiekunowie, którzy w ramach prowadzonych zajęć organizują czas wolny dla uczestników. Organizacja zajęć polega m.in. na wspólnym czytaniu prasy i książek, muzykowaniu, projekcji filmów, grach stolikowych, spacerach. Dzięki zajęciom uczestnicy mają możliwość integracji, a także wzajemnej wymiany zainteresowań                       i doświadczeń</a:t>
            </a:r>
            <a:r>
              <a:rPr lang="pl-PL" sz="180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15000"/>
              </a:lnSpc>
              <a:spcBef>
                <a:spcPts val="1200"/>
              </a:spcBef>
              <a:buNone/>
            </a:pPr>
            <a:endParaRPr lang="pl-PL" sz="1800" b="1" kern="0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47DA7DE-D648-FD7E-8F29-FDDDB1B0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544674F-9B32-29C4-A6CB-A264D1CF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0EFF740-7B66-D10F-F881-1EB01A6A0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0932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zawartości 14">
            <a:extLst>
              <a:ext uri="{FF2B5EF4-FFF2-40B4-BE49-F238E27FC236}">
                <a16:creationId xmlns:a16="http://schemas.microsoft.com/office/drawing/2014/main" id="{D9910740-872C-4CC7-0744-DC6351D66FFE}"/>
              </a:ext>
            </a:extLst>
          </p:cNvPr>
          <p:cNvSpPr txBox="1">
            <a:spLocks/>
          </p:cNvSpPr>
          <p:nvPr/>
        </p:nvSpPr>
        <p:spPr bwMode="auto">
          <a:xfrm>
            <a:off x="457200" y="1594766"/>
            <a:ext cx="82296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E746CF-0276-040C-EDB3-E9FFAE82E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38074"/>
            <a:ext cx="2952328" cy="187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C03838B-9F57-D8F9-64F3-BF6E51AAB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8065"/>
            <a:ext cx="2016224" cy="2297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58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61414-B9A5-3B06-E46D-C7E41D62D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1200"/>
              </a:spcBef>
              <a:buNone/>
            </a:pPr>
            <a:r>
              <a:rPr lang="pl-PL" sz="1800" b="1" dirty="0">
                <a:solidFill>
                  <a:srgbClr val="86324E"/>
                </a:solidFill>
              </a:rPr>
              <a:t>6</a:t>
            </a:r>
            <a:r>
              <a:rPr lang="pl-PL" b="1" dirty="0">
                <a:solidFill>
                  <a:srgbClr val="86324E"/>
                </a:solidFill>
              </a:rPr>
              <a:t>.</a:t>
            </a:r>
            <a:r>
              <a:rPr lang="pl-PL" dirty="0">
                <a:solidFill>
                  <a:srgbClr val="86324E"/>
                </a:solidFill>
              </a:rPr>
              <a:t> </a:t>
            </a:r>
            <a:r>
              <a:rPr lang="pl-PL" sz="1800" b="1" dirty="0">
                <a:solidFill>
                  <a:srgbClr val="86324E"/>
                </a:solidFill>
              </a:rPr>
              <a:t>Wyjścia/</a:t>
            </a:r>
            <a:r>
              <a:rPr lang="pl-PL" sz="1800" b="1" kern="0" dirty="0">
                <a:solidFill>
                  <a:srgbClr val="86324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Wyjazdy kulturalno-rekreacyjne – </a:t>
            </a:r>
            <a:r>
              <a:rPr lang="pl-PL" sz="1800" kern="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realizacja formy wsparcia jest </a:t>
            </a:r>
            <a:r>
              <a:rPr lang="pl-PL" sz="1800" dirty="0">
                <a:solidFill>
                  <a:srgbClr val="9837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odpowiedzią na zgłaszaną przez uczestników potrzebę zwiększenia dostępu do kultury i rekreacji </a:t>
            </a:r>
            <a:r>
              <a:rPr lang="pl-PL" sz="1800" dirty="0">
                <a:solidFill>
                  <a:srgbClr val="98375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pl-PL" sz="1800" dirty="0">
                <a:solidFill>
                  <a:srgbClr val="9837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raz ma wpływ na zmniejszenie ich poczucia izolacji i osamotnienia. </a:t>
            </a:r>
            <a:endParaRPr lang="pl-PL" dirty="0">
              <a:solidFill>
                <a:srgbClr val="983757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47DA7DE-D648-FD7E-8F29-FDDDB1B0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544674F-9B32-29C4-A6CB-A264D1CF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0EFF740-7B66-D10F-F881-1EB01A6A0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0932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zawartości 14">
            <a:extLst>
              <a:ext uri="{FF2B5EF4-FFF2-40B4-BE49-F238E27FC236}">
                <a16:creationId xmlns:a16="http://schemas.microsoft.com/office/drawing/2014/main" id="{D9910740-872C-4CC7-0744-DC6351D66FFE}"/>
              </a:ext>
            </a:extLst>
          </p:cNvPr>
          <p:cNvSpPr txBox="1">
            <a:spLocks/>
          </p:cNvSpPr>
          <p:nvPr/>
        </p:nvSpPr>
        <p:spPr bwMode="auto">
          <a:xfrm>
            <a:off x="457200" y="1594766"/>
            <a:ext cx="82296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1D98D44-AD73-57FF-2300-DAE5B98F0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8" y="3101476"/>
            <a:ext cx="3733800" cy="1681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F015BBD-67BD-8E1A-60CB-14DFCBD6F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57092"/>
            <a:ext cx="1781175" cy="237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870ED78-7144-2809-AAFE-C0EB8029A4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32340"/>
            <a:ext cx="2381250" cy="1786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99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461414-B9A5-3B06-E46D-C7E41D62D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1200"/>
              </a:spcBef>
              <a:buNone/>
            </a:pPr>
            <a:r>
              <a:rPr lang="pl-PL" sz="1800" b="1" dirty="0">
                <a:solidFill>
                  <a:srgbClr val="86324E"/>
                </a:solidFill>
              </a:rPr>
              <a:t>7.</a:t>
            </a:r>
            <a:r>
              <a:rPr lang="pl-PL" sz="1800" dirty="0">
                <a:solidFill>
                  <a:srgbClr val="86324E"/>
                </a:solidFill>
              </a:rPr>
              <a:t> </a:t>
            </a:r>
            <a:r>
              <a:rPr lang="pl-PL" sz="1800" b="1" dirty="0">
                <a:solidFill>
                  <a:srgbClr val="86324E"/>
                </a:solidFill>
              </a:rPr>
              <a:t>Poradnictwo specjalistyczne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pl-PL" sz="1800" b="1" dirty="0">
                <a:solidFill>
                  <a:srgbClr val="86324E"/>
                </a:solidFill>
              </a:rPr>
              <a:t>8. Warsztaty edukacyjne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pl-PL" sz="1800" b="1" dirty="0">
                <a:solidFill>
                  <a:srgbClr val="86324E"/>
                </a:solidFill>
              </a:rPr>
              <a:t>9. Praca socjalna 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pl-PL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47DA7DE-D648-FD7E-8F29-FDDDB1B0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544674F-9B32-29C4-A6CB-A264D1CF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0EFF740-7B66-D10F-F881-1EB01A6A0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0932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zawartości 14">
            <a:extLst>
              <a:ext uri="{FF2B5EF4-FFF2-40B4-BE49-F238E27FC236}">
                <a16:creationId xmlns:a16="http://schemas.microsoft.com/office/drawing/2014/main" id="{D9910740-872C-4CC7-0744-DC6351D66FFE}"/>
              </a:ext>
            </a:extLst>
          </p:cNvPr>
          <p:cNvSpPr txBox="1">
            <a:spLocks/>
          </p:cNvSpPr>
          <p:nvPr/>
        </p:nvSpPr>
        <p:spPr bwMode="auto">
          <a:xfrm>
            <a:off x="457200" y="1594766"/>
            <a:ext cx="82296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b="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F2351A7-32AE-142A-4283-FD4729DF9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" y="3284984"/>
            <a:ext cx="2788842" cy="2092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9054DFB-4186-6FDF-BC93-1559897143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980728"/>
            <a:ext cx="2850507" cy="202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6269FCD-640C-8672-C1F9-0C7DC7ED0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70" y="3656439"/>
            <a:ext cx="2850507" cy="1959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87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Symbol zastępczy zawartości 2">
            <a:extLst>
              <a:ext uri="{FF2B5EF4-FFF2-40B4-BE49-F238E27FC236}">
                <a16:creationId xmlns:a16="http://schemas.microsoft.com/office/drawing/2014/main" id="{0055B1C5-7E16-4D3B-9936-51091538B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86324E"/>
                </a:solidFill>
              </a:rPr>
              <a:t>„Kreatywni i Samodzielni”</a:t>
            </a:r>
            <a:br>
              <a:rPr lang="pl-PL" altLang="pl-PL" sz="2000" b="1" dirty="0">
                <a:solidFill>
                  <a:srgbClr val="5C2235"/>
                </a:solidFill>
              </a:rPr>
            </a:br>
            <a:br>
              <a:rPr lang="pl-PL" altLang="pl-PL" sz="2000" b="1" dirty="0">
                <a:solidFill>
                  <a:srgbClr val="5C2235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Projekt był</a:t>
            </a:r>
            <a:r>
              <a:rPr lang="pl-PL" altLang="pl-PL" sz="1800" b="1" dirty="0">
                <a:solidFill>
                  <a:srgbClr val="983757"/>
                </a:solidFill>
              </a:rPr>
              <a:t> </a:t>
            </a:r>
            <a:r>
              <a:rPr lang="pl-PL" altLang="pl-PL" sz="1800" dirty="0">
                <a:solidFill>
                  <a:srgbClr val="983757"/>
                </a:solidFill>
              </a:rPr>
              <a:t>adresowany do osób niepełnosprawnych biernych zawodowo oraz do osób długotrwale bezrobotnych.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dirty="0">
                <a:solidFill>
                  <a:srgbClr val="983757"/>
                </a:solidFill>
              </a:rPr>
              <a:t>W dwóch edycjach projektu wzięło udział łącznie 69 osób, w tym 28 osób niepełnosprawnych                 i 41 osób długotrwale bezrobotnych.</a:t>
            </a:r>
            <a:br>
              <a:rPr lang="pl-PL" altLang="pl-PL" b="1" dirty="0">
                <a:solidFill>
                  <a:srgbClr val="983757"/>
                </a:solidFill>
              </a:rPr>
            </a:br>
            <a:br>
              <a:rPr lang="pl-PL" altLang="pl-PL" b="1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Okres realizacji projektu od </a:t>
            </a:r>
            <a:r>
              <a:rPr lang="pl-PL" altLang="pl-PL" sz="1800" b="1" dirty="0">
                <a:solidFill>
                  <a:srgbClr val="983757"/>
                </a:solidFill>
              </a:rPr>
              <a:t>01.01.2018r. do 31.12.2019r</a:t>
            </a:r>
            <a:r>
              <a:rPr lang="pl-PL" altLang="pl-PL" sz="1800" dirty="0">
                <a:solidFill>
                  <a:srgbClr val="983757"/>
                </a:solidFill>
              </a:rPr>
              <a:t>. </a:t>
            </a:r>
            <a:br>
              <a:rPr lang="pl-PL" altLang="pl-PL" sz="2000" dirty="0">
                <a:solidFill>
                  <a:srgbClr val="983757"/>
                </a:solidFill>
              </a:rPr>
            </a:br>
            <a:br>
              <a:rPr lang="pl-PL" altLang="pl-PL" sz="20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Wartość projektu: </a:t>
            </a:r>
            <a:r>
              <a:rPr lang="pl-PL" altLang="pl-PL" sz="1800" b="1" dirty="0">
                <a:solidFill>
                  <a:srgbClr val="983757"/>
                </a:solidFill>
              </a:rPr>
              <a:t>479 080,28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Wartość dofinansowania: 405 354,18zł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Wkład własny: 73 726,10zł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 </a:t>
            </a:r>
            <a:br>
              <a:rPr lang="pl-PL" altLang="pl-PL" sz="1800" dirty="0">
                <a:solidFill>
                  <a:srgbClr val="983757"/>
                </a:solidFill>
              </a:rPr>
            </a:b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400" dirty="0">
                <a:solidFill>
                  <a:srgbClr val="983757"/>
                </a:solidFill>
              </a:rPr>
              <a:t>Projekt był realizowany w ramach Regionalnego Programu Operacyjnego Województwa Podkarpackiego na lata 2014-2020, Oś priorytetowa VIII, Działanie 8.1 Aktywna integracja osób zagrożonych ubóstwem lub wykluczeniem społecznym.</a:t>
            </a:r>
            <a:br>
              <a:rPr lang="pl-PL" altLang="pl-PL" sz="1400" dirty="0">
                <a:solidFill>
                  <a:srgbClr val="983757"/>
                </a:solidFill>
              </a:rPr>
            </a:br>
            <a:br>
              <a:rPr lang="pl-PL" altLang="pl-PL" sz="2000" dirty="0"/>
            </a:br>
            <a:endParaRPr lang="pl-PL" altLang="pl-PL" sz="2000" dirty="0"/>
          </a:p>
        </p:txBody>
      </p:sp>
      <p:pic>
        <p:nvPicPr>
          <p:cNvPr id="8195" name="Picture 9">
            <a:extLst>
              <a:ext uri="{FF2B5EF4-FFF2-40B4-BE49-F238E27FC236}">
                <a16:creationId xmlns:a16="http://schemas.microsoft.com/office/drawing/2014/main" id="{E9EDE048-3D89-44E8-B5FB-E4FA4C92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1">
            <a:extLst>
              <a:ext uri="{FF2B5EF4-FFF2-40B4-BE49-F238E27FC236}">
                <a16:creationId xmlns:a16="http://schemas.microsoft.com/office/drawing/2014/main" id="{CCBFC9BE-41C4-48E3-8C2B-D2B6EF5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021288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A4E524-2ABA-4F6C-99E3-8C08D1B6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4175"/>
            <a:ext cx="3394075" cy="45116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86324E"/>
                </a:solidFill>
              </a:rPr>
              <a:t>         </a:t>
            </a:r>
            <a:r>
              <a:rPr lang="pl-PL" sz="1800" b="1" u="sng" dirty="0">
                <a:solidFill>
                  <a:srgbClr val="86324E"/>
                </a:solidFill>
              </a:rPr>
              <a:t>Reintegracja zawodowa: 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indywidualne poradnictwo zawodowe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doradztwo zawodowe – opracowanie IPD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warsztaty grupowe w zakresie kształtowania proaktywnej postawy na rynku pracy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warsztaty ABC przedsiębiorczości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kurs komputerowy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kursy zawodowe 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3 miesięczne staże zawodowe 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9219" name="Prostokąt 3">
            <a:extLst>
              <a:ext uri="{FF2B5EF4-FFF2-40B4-BE49-F238E27FC236}">
                <a16:creationId xmlns:a16="http://schemas.microsoft.com/office/drawing/2014/main" id="{28ED7E69-B726-484F-9391-6F9F03558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28638"/>
            <a:ext cx="635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400" dirty="0">
                <a:solidFill>
                  <a:srgbClr val="86324E"/>
                </a:solidFill>
              </a:rPr>
              <a:t>               Formy wsparcia w projekcie</a:t>
            </a:r>
            <a:r>
              <a:rPr lang="pl-PL" altLang="pl-PL" sz="2400" u="sng" dirty="0">
                <a:solidFill>
                  <a:srgbClr val="86324E"/>
                </a:solidFill>
              </a:rPr>
              <a:t> </a:t>
            </a:r>
            <a:endParaRPr lang="pl-PL" altLang="pl-PL" sz="2400" dirty="0">
              <a:solidFill>
                <a:srgbClr val="86324E"/>
              </a:solidFill>
            </a:endParaRPr>
          </a:p>
        </p:txBody>
      </p:sp>
      <p:pic>
        <p:nvPicPr>
          <p:cNvPr id="9221" name="Picture 9">
            <a:extLst>
              <a:ext uri="{FF2B5EF4-FFF2-40B4-BE49-F238E27FC236}">
                <a16:creationId xmlns:a16="http://schemas.microsoft.com/office/drawing/2014/main" id="{9449E553-B47A-4175-B024-FC39FE22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11">
            <a:extLst>
              <a:ext uri="{FF2B5EF4-FFF2-40B4-BE49-F238E27FC236}">
                <a16:creationId xmlns:a16="http://schemas.microsoft.com/office/drawing/2014/main" id="{F56B4B63-F4A6-4577-8444-2929BBA2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upa 13"/>
          <p:cNvGrpSpPr/>
          <p:nvPr/>
        </p:nvGrpSpPr>
        <p:grpSpPr>
          <a:xfrm>
            <a:off x="3923928" y="1268760"/>
            <a:ext cx="4626860" cy="4824536"/>
            <a:chOff x="4064097" y="1052736"/>
            <a:chExt cx="4199765" cy="4824536"/>
          </a:xfrm>
        </p:grpSpPr>
        <p:pic>
          <p:nvPicPr>
            <p:cNvPr id="7" name="Picture 4" descr="https://mopsjaslo.pl/wp-content/uploads/2018/10/komp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4097" y="1052736"/>
              <a:ext cx="2020071" cy="1512168"/>
            </a:xfrm>
            <a:prstGeom prst="rect">
              <a:avLst/>
            </a:prstGeom>
            <a:noFill/>
          </p:spPr>
        </p:pic>
        <p:pic>
          <p:nvPicPr>
            <p:cNvPr id="8" name="Picture 2" descr="https://mopsjaslo.pl/wp-content/uploads/2018/10/gospodarczy0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4293096"/>
              <a:ext cx="2091032" cy="1584176"/>
            </a:xfrm>
            <a:prstGeom prst="rect">
              <a:avLst/>
            </a:prstGeom>
            <a:noFill/>
          </p:spPr>
        </p:pic>
        <p:pic>
          <p:nvPicPr>
            <p:cNvPr id="9" name="Picture 4" descr="https://mopsjaslo.pl/wp-content/uploads/2018/10/gospodarczy0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56176" y="2636912"/>
              <a:ext cx="2107686" cy="1584176"/>
            </a:xfrm>
            <a:prstGeom prst="rect">
              <a:avLst/>
            </a:prstGeom>
            <a:noFill/>
          </p:spPr>
        </p:pic>
        <p:pic>
          <p:nvPicPr>
            <p:cNvPr id="10" name="Picture 6" descr="https://mopsjaslo.pl/wp-content/uploads/2018/10/grafik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52329" y="1052736"/>
              <a:ext cx="2092079" cy="1532447"/>
            </a:xfrm>
            <a:prstGeom prst="rect">
              <a:avLst/>
            </a:prstGeom>
            <a:noFill/>
          </p:spPr>
        </p:pic>
        <p:pic>
          <p:nvPicPr>
            <p:cNvPr id="11" name="Picture 12" descr="https://mopsjaslo.pl/wp-content/uploads/2018/10/opiekunka0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67944" y="2636911"/>
              <a:ext cx="2016224" cy="1584177"/>
            </a:xfrm>
            <a:prstGeom prst="rect">
              <a:avLst/>
            </a:prstGeom>
            <a:noFill/>
          </p:spPr>
        </p:pic>
        <p:pic>
          <p:nvPicPr>
            <p:cNvPr id="13" name="Picture 8" descr="https://mopsjaslo.pl/wp-content/uploads/2018/10/kuchenna0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67944" y="4293096"/>
              <a:ext cx="2016224" cy="1584176"/>
            </a:xfrm>
            <a:prstGeom prst="rect">
              <a:avLst/>
            </a:prstGeom>
            <a:noFill/>
          </p:spPr>
        </p:pic>
      </p:grpSp>
      <p:pic>
        <p:nvPicPr>
          <p:cNvPr id="15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65304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rostokąt 3">
            <a:extLst>
              <a:ext uri="{FF2B5EF4-FFF2-40B4-BE49-F238E27FC236}">
                <a16:creationId xmlns:a16="http://schemas.microsoft.com/office/drawing/2014/main" id="{28ED7E69-B726-484F-9391-6F9F03558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332656"/>
            <a:ext cx="635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400" dirty="0">
                <a:solidFill>
                  <a:srgbClr val="86324E"/>
                </a:solidFill>
              </a:rPr>
              <a:t>               Formy wsparcia w projekcie</a:t>
            </a:r>
            <a:r>
              <a:rPr lang="pl-PL" altLang="pl-PL" sz="2400" u="sng" dirty="0">
                <a:solidFill>
                  <a:srgbClr val="86324E"/>
                </a:solidFill>
              </a:rPr>
              <a:t> </a:t>
            </a:r>
            <a:endParaRPr lang="pl-PL" altLang="pl-PL" sz="2400" dirty="0">
              <a:solidFill>
                <a:srgbClr val="86324E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7E86405-DA4F-4C94-AE6A-58D961DDDA0F}"/>
              </a:ext>
            </a:extLst>
          </p:cNvPr>
          <p:cNvSpPr/>
          <p:nvPr/>
        </p:nvSpPr>
        <p:spPr>
          <a:xfrm>
            <a:off x="467544" y="1772816"/>
            <a:ext cx="32400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pl-PL" sz="1800" u="sng" dirty="0">
                <a:solidFill>
                  <a:srgbClr val="86324E"/>
                </a:solidFill>
                <a:latin typeface="+mn-lt"/>
              </a:rPr>
              <a:t>Reintegracja społeczna</a:t>
            </a:r>
            <a:r>
              <a:rPr lang="pl-PL" sz="1800" dirty="0">
                <a:solidFill>
                  <a:srgbClr val="86324E"/>
                </a:solidFill>
                <a:latin typeface="+mn-lt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rgbClr val="86324E"/>
                </a:solidFill>
                <a:latin typeface="+mn-lt"/>
              </a:rPr>
              <a:t>indywidualna diagnoza osobowościowa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rgbClr val="86324E"/>
                </a:solidFill>
                <a:latin typeface="+mn-lt"/>
              </a:rPr>
              <a:t>ABC emocji – grupowe zajęcia </a:t>
            </a:r>
            <a:r>
              <a:rPr lang="pl-PL" sz="1800" b="0" dirty="0" err="1">
                <a:solidFill>
                  <a:srgbClr val="86324E"/>
                </a:solidFill>
                <a:latin typeface="+mn-lt"/>
              </a:rPr>
              <a:t>psychoedukacyjne</a:t>
            </a:r>
            <a:r>
              <a:rPr lang="pl-PL" sz="1800" b="0" dirty="0">
                <a:solidFill>
                  <a:srgbClr val="86324E"/>
                </a:solidFill>
                <a:latin typeface="+mn-lt"/>
              </a:rPr>
              <a:t> rozwijania inteligencji emocjonalnej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rgbClr val="86324E"/>
                </a:solidFill>
                <a:latin typeface="+mn-lt"/>
              </a:rPr>
              <a:t>zajęcia grup samopomocowych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i="1" dirty="0">
                <a:solidFill>
                  <a:srgbClr val="86324E"/>
                </a:solidFill>
                <a:latin typeface="+mn-lt"/>
              </a:rPr>
              <a:t>Nowy ja</a:t>
            </a:r>
            <a:r>
              <a:rPr lang="pl-PL" sz="1800" b="0" dirty="0">
                <a:solidFill>
                  <a:srgbClr val="86324E"/>
                </a:solidFill>
                <a:latin typeface="+mn-lt"/>
              </a:rPr>
              <a:t> – warsztaty z wizażu,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i="1" dirty="0">
                <a:solidFill>
                  <a:srgbClr val="86324E"/>
                </a:solidFill>
                <a:latin typeface="+mn-lt"/>
              </a:rPr>
              <a:t>Arteterapia sposobem na stres</a:t>
            </a:r>
            <a:endParaRPr lang="pl-PL" sz="1800" b="0" dirty="0">
              <a:solidFill>
                <a:srgbClr val="86324E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rgbClr val="86324E"/>
                </a:solidFill>
                <a:latin typeface="+mn-lt"/>
              </a:rPr>
              <a:t>warsztaty efektywnego gospodarowania czasem</a:t>
            </a:r>
          </a:p>
        </p:txBody>
      </p:sp>
      <p:pic>
        <p:nvPicPr>
          <p:cNvPr id="9221" name="Picture 9">
            <a:extLst>
              <a:ext uri="{FF2B5EF4-FFF2-40B4-BE49-F238E27FC236}">
                <a16:creationId xmlns:a16="http://schemas.microsoft.com/office/drawing/2014/main" id="{9449E553-B47A-4175-B024-FC39FE22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11">
            <a:extLst>
              <a:ext uri="{FF2B5EF4-FFF2-40B4-BE49-F238E27FC236}">
                <a16:creationId xmlns:a16="http://schemas.microsoft.com/office/drawing/2014/main" id="{F56B4B63-F4A6-4577-8444-2929BBA2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upa 12"/>
          <p:cNvGrpSpPr/>
          <p:nvPr/>
        </p:nvGrpSpPr>
        <p:grpSpPr>
          <a:xfrm>
            <a:off x="3995936" y="836712"/>
            <a:ext cx="4608512" cy="5688632"/>
            <a:chOff x="3851920" y="908720"/>
            <a:chExt cx="4608512" cy="5688632"/>
          </a:xfrm>
        </p:grpSpPr>
        <p:pic>
          <p:nvPicPr>
            <p:cNvPr id="7" name="Picture 2" descr="https://mopsjaslo.pl/wp-content/uploads/2018/10/Arte1.jpe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908720"/>
              <a:ext cx="2232248" cy="1664620"/>
            </a:xfrm>
            <a:prstGeom prst="rect">
              <a:avLst/>
            </a:prstGeom>
            <a:noFill/>
          </p:spPr>
        </p:pic>
        <p:pic>
          <p:nvPicPr>
            <p:cNvPr id="8" name="Picture 4" descr="https://mopsjaslo.pl/wp-content/uploads/2018/10/Arte2.jpe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908720"/>
              <a:ext cx="2304256" cy="1664620"/>
            </a:xfrm>
            <a:prstGeom prst="rect">
              <a:avLst/>
            </a:prstGeom>
            <a:noFill/>
          </p:spPr>
        </p:pic>
        <p:pic>
          <p:nvPicPr>
            <p:cNvPr id="9" name="Picture 2" descr="https://mopsjaslo.pl/wp-content/uploads/2018/10/2806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1920" y="2636912"/>
              <a:ext cx="1737052" cy="2312761"/>
            </a:xfrm>
            <a:prstGeom prst="rect">
              <a:avLst/>
            </a:prstGeom>
            <a:noFill/>
          </p:spPr>
        </p:pic>
        <p:pic>
          <p:nvPicPr>
            <p:cNvPr id="10" name="Picture 2" descr="https://mopsjaslo.pl/wp-content/uploads/2018/12/20181211_09450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2120" y="2636912"/>
              <a:ext cx="2808312" cy="2304256"/>
            </a:xfrm>
            <a:prstGeom prst="rect">
              <a:avLst/>
            </a:prstGeom>
            <a:noFill/>
          </p:spPr>
        </p:pic>
        <p:pic>
          <p:nvPicPr>
            <p:cNvPr id="11" name="Picture 4" descr="https://mopsjaslo.pl/wp-content/uploads/2018/10/pp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51920" y="5013176"/>
              <a:ext cx="2114114" cy="1584176"/>
            </a:xfrm>
            <a:prstGeom prst="rect">
              <a:avLst/>
            </a:prstGeom>
            <a:noFill/>
          </p:spPr>
        </p:pic>
        <p:pic>
          <p:nvPicPr>
            <p:cNvPr id="12" name="Picture 2" descr="https://mopsjaslo.pl/wp-content/uploads/2018/10/IDO-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12160" y="5013176"/>
              <a:ext cx="2448272" cy="1584176"/>
            </a:xfrm>
            <a:prstGeom prst="rect">
              <a:avLst/>
            </a:prstGeom>
            <a:noFill/>
          </p:spPr>
        </p:pic>
      </p:grpSp>
      <p:pic>
        <p:nvPicPr>
          <p:cNvPr id="14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97538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5C3427-9068-4390-8D9B-7FE60528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124744"/>
            <a:ext cx="4186238" cy="506412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pl-PL" sz="2000" b="1" u="sng" dirty="0">
              <a:solidFill>
                <a:srgbClr val="983757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sz="2000" b="1" u="sng" dirty="0">
              <a:solidFill>
                <a:srgbClr val="983757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pic>
        <p:nvPicPr>
          <p:cNvPr id="11267" name="Picture 9">
            <a:extLst>
              <a:ext uri="{FF2B5EF4-FFF2-40B4-BE49-F238E27FC236}">
                <a16:creationId xmlns:a16="http://schemas.microsoft.com/office/drawing/2014/main" id="{18E4D086-9E0B-4668-BECA-D22D4058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1">
            <a:extLst>
              <a:ext uri="{FF2B5EF4-FFF2-40B4-BE49-F238E27FC236}">
                <a16:creationId xmlns:a16="http://schemas.microsoft.com/office/drawing/2014/main" id="{A39F7378-7D24-4327-BACD-FC810A57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63041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47664" y="541072"/>
            <a:ext cx="7291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rgbClr val="86324E"/>
                </a:solidFill>
              </a:rPr>
              <a:t>Najważniejsze efekty realizacji projektu </a:t>
            </a:r>
          </a:p>
          <a:p>
            <a:pPr algn="ctr"/>
            <a:r>
              <a:rPr lang="pl-PL" sz="2000" dirty="0">
                <a:solidFill>
                  <a:srgbClr val="86324E"/>
                </a:solidFill>
              </a:rPr>
              <a:t>„Kreatywni i Samodzielni”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706711" y="21328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800" dirty="0">
                <a:solidFill>
                  <a:srgbClr val="86324E"/>
                </a:solidFill>
              </a:rPr>
              <a:t>10 osób uzyskało zatrudnienie po zakończeniu udziału w projekcie</a:t>
            </a:r>
          </a:p>
        </p:txBody>
      </p:sp>
      <p:sp>
        <p:nvSpPr>
          <p:cNvPr id="8" name="Tekst — symbol zastępczy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 txBox="1">
            <a:spLocks/>
          </p:cNvSpPr>
          <p:nvPr/>
        </p:nvSpPr>
        <p:spPr>
          <a:xfrm>
            <a:off x="2349830" y="3233063"/>
            <a:ext cx="5472000" cy="358775"/>
          </a:xfrm>
          <a:prstGeom prst="rect">
            <a:avLst/>
          </a:prstGeom>
        </p:spPr>
        <p:txBody>
          <a:bodyPr rtlCol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0" dirty="0">
                <a:solidFill>
                  <a:srgbClr val="86324E"/>
                </a:solidFill>
              </a:rPr>
              <a:t>21 osób uzyskało kwalifikacje po zakończeniu udziału w projekcie</a:t>
            </a:r>
          </a:p>
        </p:txBody>
      </p:sp>
      <p:sp>
        <p:nvSpPr>
          <p:cNvPr id="6" name="Prostokąt 5"/>
          <p:cNvSpPr/>
          <p:nvPr/>
        </p:nvSpPr>
        <p:spPr>
          <a:xfrm>
            <a:off x="3696970" y="44251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800" dirty="0">
                <a:solidFill>
                  <a:srgbClr val="86324E"/>
                </a:solidFill>
              </a:rPr>
              <a:t>19 osób uzyskało nowe umiejętności zawodowe poprzez odbycie staży zawodowych w projekcie</a:t>
            </a:r>
          </a:p>
        </p:txBody>
      </p:sp>
      <p:sp>
        <p:nvSpPr>
          <p:cNvPr id="10" name="Prostokąt 9" descr="Blok z akcentem z lewej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568" y="1933949"/>
            <a:ext cx="1984175" cy="114824"/>
          </a:xfrm>
          <a:prstGeom prst="rect">
            <a:avLst/>
          </a:prstGeom>
          <a:solidFill>
            <a:srgbClr val="98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  <p:sp>
        <p:nvSpPr>
          <p:cNvPr id="11" name="Prostokąt 10" descr="Blok z akcentem z lewej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9830" y="3046576"/>
            <a:ext cx="1984175" cy="114824"/>
          </a:xfrm>
          <a:prstGeom prst="rect">
            <a:avLst/>
          </a:prstGeom>
          <a:solidFill>
            <a:srgbClr val="98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  <p:sp>
        <p:nvSpPr>
          <p:cNvPr id="12" name="Prostokąt 11" descr="Blok z akcentem z lewej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970" y="4163539"/>
            <a:ext cx="1984175" cy="114824"/>
          </a:xfrm>
          <a:prstGeom prst="rect">
            <a:avLst/>
          </a:prstGeom>
          <a:solidFill>
            <a:srgbClr val="983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Symbol zastępczy zawartości 2">
            <a:extLst>
              <a:ext uri="{FF2B5EF4-FFF2-40B4-BE49-F238E27FC236}">
                <a16:creationId xmlns:a16="http://schemas.microsoft.com/office/drawing/2014/main" id="{0055B1C5-7E16-4D3B-9936-51091538B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86324E"/>
                </a:solidFill>
              </a:rPr>
              <a:t>Funkcjonowanie KIS ze środków Miasta Jasła</a:t>
            </a:r>
            <a:br>
              <a:rPr lang="pl-PL" altLang="pl-PL" sz="2000" b="1" dirty="0">
                <a:solidFill>
                  <a:srgbClr val="5C2235"/>
                </a:solidFill>
              </a:rPr>
            </a:br>
            <a:br>
              <a:rPr lang="pl-PL" altLang="pl-PL" sz="2000" b="1" dirty="0">
                <a:solidFill>
                  <a:srgbClr val="5C2235"/>
                </a:solidFill>
              </a:rPr>
            </a:br>
            <a:endParaRPr lang="pl-PL" altLang="pl-PL" sz="2000" b="1" dirty="0">
              <a:solidFill>
                <a:srgbClr val="5C2235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dirty="0">
                <a:solidFill>
                  <a:srgbClr val="983757"/>
                </a:solidFill>
              </a:rPr>
              <a:t>Działania KIS były</a:t>
            </a:r>
            <a:r>
              <a:rPr lang="pl-PL" altLang="pl-PL" sz="1800" b="1" dirty="0">
                <a:solidFill>
                  <a:srgbClr val="983757"/>
                </a:solidFill>
              </a:rPr>
              <a:t> </a:t>
            </a:r>
            <a:r>
              <a:rPr lang="pl-PL" altLang="pl-PL" sz="1800" dirty="0">
                <a:solidFill>
                  <a:srgbClr val="983757"/>
                </a:solidFill>
              </a:rPr>
              <a:t>adresowane do osób niepełnosprawnych, długotrwale bezrobotnych, bezdomnych oraz do osób uzależnionych.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dirty="0">
                <a:solidFill>
                  <a:srgbClr val="983757"/>
                </a:solidFill>
              </a:rPr>
              <a:t>W latach 2020-2021r. wzięło udział łącznie 60 osób, w tym 25 osób uzależnionych od alkoholu                 i 35 osób długotrwale bezrobotnych.</a:t>
            </a:r>
            <a:br>
              <a:rPr lang="pl-PL" altLang="pl-PL" b="1" dirty="0">
                <a:solidFill>
                  <a:srgbClr val="983757"/>
                </a:solidFill>
              </a:rPr>
            </a:br>
            <a:br>
              <a:rPr lang="pl-PL" altLang="pl-PL" b="1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Okres finansowania KIS ze środków Miasta Jasła </a:t>
            </a:r>
            <a:r>
              <a:rPr lang="pl-PL" altLang="pl-PL" sz="1800" b="1" dirty="0">
                <a:solidFill>
                  <a:srgbClr val="983757"/>
                </a:solidFill>
              </a:rPr>
              <a:t>od</a:t>
            </a:r>
            <a:r>
              <a:rPr lang="pl-PL" altLang="pl-PL" sz="1800" dirty="0">
                <a:solidFill>
                  <a:srgbClr val="983757"/>
                </a:solidFill>
              </a:rPr>
              <a:t> </a:t>
            </a:r>
            <a:r>
              <a:rPr lang="pl-PL" altLang="pl-PL" sz="1800" b="1" dirty="0">
                <a:solidFill>
                  <a:srgbClr val="983757"/>
                </a:solidFill>
              </a:rPr>
              <a:t>01.01.2020r. do 31.12.2021r</a:t>
            </a:r>
            <a:r>
              <a:rPr lang="pl-PL" altLang="pl-PL" sz="1800" dirty="0">
                <a:solidFill>
                  <a:srgbClr val="983757"/>
                </a:solidFill>
              </a:rPr>
              <a:t>. </a:t>
            </a:r>
            <a:br>
              <a:rPr lang="pl-PL" altLang="pl-PL" sz="2000" dirty="0">
                <a:solidFill>
                  <a:srgbClr val="983757"/>
                </a:solidFill>
              </a:rPr>
            </a:br>
            <a:br>
              <a:rPr lang="pl-PL" altLang="pl-PL" sz="20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Budżet Miasta Jasła: 76 439,65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Finansowanie ze środków przeznaczonych na realizację gminnego programu profilaktyki i rozwiązywania problemów alkoholowych : 34 498,78 zł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b="1" dirty="0">
                <a:solidFill>
                  <a:srgbClr val="983757"/>
                </a:solidFill>
              </a:rPr>
              <a:t>Łączna wartość zadania: 110 938,43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 </a:t>
            </a:r>
            <a:br>
              <a:rPr lang="pl-PL" altLang="pl-PL" sz="1800" dirty="0">
                <a:solidFill>
                  <a:srgbClr val="983757"/>
                </a:solidFill>
              </a:rPr>
            </a:b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1800" dirty="0">
              <a:solidFill>
                <a:srgbClr val="983757"/>
              </a:solidFill>
            </a:endParaRPr>
          </a:p>
        </p:txBody>
      </p:sp>
      <p:pic>
        <p:nvPicPr>
          <p:cNvPr id="8195" name="Picture 9">
            <a:extLst>
              <a:ext uri="{FF2B5EF4-FFF2-40B4-BE49-F238E27FC236}">
                <a16:creationId xmlns:a16="http://schemas.microsoft.com/office/drawing/2014/main" id="{E9EDE048-3D89-44E8-B5FB-E4FA4C92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1">
            <a:extLst>
              <a:ext uri="{FF2B5EF4-FFF2-40B4-BE49-F238E27FC236}">
                <a16:creationId xmlns:a16="http://schemas.microsoft.com/office/drawing/2014/main" id="{CCBFC9BE-41C4-48E3-8C2B-D2B6EF5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18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738EA57-2A49-460B-AE42-BE21FF2AA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1628775"/>
            <a:ext cx="8066087" cy="4752975"/>
          </a:xfrm>
        </p:spPr>
        <p:txBody>
          <a:bodyPr/>
          <a:lstStyle/>
          <a:p>
            <a:pPr algn="l"/>
            <a:br>
              <a:rPr lang="pl-PL" altLang="pl-PL" sz="2400" b="1">
                <a:solidFill>
                  <a:srgbClr val="7E7A78"/>
                </a:solidFill>
              </a:rPr>
            </a:br>
            <a:endParaRPr lang="pl-PL" altLang="pl-PL" sz="1400" b="1">
              <a:solidFill>
                <a:srgbClr val="983757"/>
              </a:solidFill>
              <a:latin typeface="Calibri Light" panose="020F030202020403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EBE3C771-2A7A-4BFB-91CE-9C5A2D18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9F3715B-C0C0-4B9A-AE31-F8AD57BF7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74552F3-24D4-47E3-AD47-6F79EA634B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482600">
              <a:schemeClr val="accent1">
                <a:alpha val="40000"/>
              </a:schemeClr>
            </a:glow>
          </a:effec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FC43B90-12C8-4414-800B-B538DC2289EF}"/>
              </a:ext>
            </a:extLst>
          </p:cNvPr>
          <p:cNvSpPr/>
          <p:nvPr/>
        </p:nvSpPr>
        <p:spPr>
          <a:xfrm>
            <a:off x="5900772" y="-891480"/>
            <a:ext cx="2915617" cy="6858000"/>
          </a:xfrm>
          <a:prstGeom prst="rect">
            <a:avLst/>
          </a:prstGeom>
          <a:gradFill>
            <a:gsLst>
              <a:gs pos="100000">
                <a:schemeClr val="accent1">
                  <a:tint val="44500"/>
                  <a:satMod val="160000"/>
                  <a:alpha val="4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Wartość projektu – </a:t>
            </a:r>
            <a:b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</a:b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2.493.773,90 zł</a:t>
            </a:r>
          </a:p>
          <a:p>
            <a:pPr algn="ctr">
              <a:defRPr/>
            </a:pP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Wartość dofinansowania ze środków EFRR – 2.043.623,71 zł</a:t>
            </a: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dirty="0">
              <a:solidFill>
                <a:srgbClr val="5C2235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>
              <a:defRPr/>
            </a:pP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56F40C7-83A6-416C-9739-1F39527E4CCF}"/>
              </a:ext>
            </a:extLst>
          </p:cNvPr>
          <p:cNvSpPr/>
          <p:nvPr/>
        </p:nvSpPr>
        <p:spPr>
          <a:xfrm>
            <a:off x="576262" y="-4695"/>
            <a:ext cx="2915617" cy="6858000"/>
          </a:xfrm>
          <a:prstGeom prst="rect">
            <a:avLst/>
          </a:prstGeom>
          <a:gradFill>
            <a:gsLst>
              <a:gs pos="100000">
                <a:schemeClr val="accent1">
                  <a:tint val="44500"/>
                  <a:satMod val="160000"/>
                  <a:alpha val="4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25400"/>
          </a:bodyPr>
          <a:lstStyle/>
          <a:p>
            <a:pPr algn="ctr">
              <a:defRPr/>
            </a:pP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Projekt „Poprawa dostępności usług w zakresie pomocy społecznej w Jaśle” w </a:t>
            </a:r>
            <a:r>
              <a:rPr lang="pl-PL" sz="1600" dirty="0">
                <a:solidFill>
                  <a:srgbClr val="86324E"/>
                </a:solidFill>
                <a:effectLst>
                  <a:glow rad="63500">
                    <a:schemeClr val="bg1"/>
                  </a:glow>
                </a:effectLst>
              </a:rPr>
              <a:t>ramach</a:t>
            </a: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 działania 6.2.2. Infrastruktura pomocy społecznej  RPO WP 2014-2020</a:t>
            </a: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Środki własne w ramach zadania „Przebudowa obiektu przy </a:t>
            </a:r>
            <a:b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</a:b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ul. Szkolnej na cele Miejskiego Ośrodka Pomocy Społecznej”</a:t>
            </a: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pl-PL" sz="1600" dirty="0">
              <a:solidFill>
                <a:srgbClr val="86324E"/>
              </a:solidFill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Środki budżetu państwa na utworzenie i funkcjonowanie ŚDS w ramach programu kompleksowego wsparcia dla rodzin „Za życiem” na lata 2017-2021, Priorytet III Usługi wspierające </a:t>
            </a:r>
            <a:b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</a:br>
            <a:r>
              <a:rPr lang="pl-PL" sz="1600" dirty="0">
                <a:solidFill>
                  <a:srgbClr val="86324E"/>
                </a:solidFill>
                <a:effectLst>
                  <a:glow rad="482600">
                    <a:schemeClr val="bg1">
                      <a:alpha val="40000"/>
                    </a:schemeClr>
                  </a:glow>
                </a:effectLst>
              </a:rPr>
              <a:t>i rehabilitacyjne pkt 3.2</a:t>
            </a:r>
          </a:p>
          <a:p>
            <a:pPr algn="ctr">
              <a:defRPr/>
            </a:pPr>
            <a:endParaRPr lang="pl-PL" dirty="0">
              <a:effectLst>
                <a:glow rad="4826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Symbol zastępczy zawartości 2">
            <a:extLst>
              <a:ext uri="{FF2B5EF4-FFF2-40B4-BE49-F238E27FC236}">
                <a16:creationId xmlns:a16="http://schemas.microsoft.com/office/drawing/2014/main" id="{0055B1C5-7E16-4D3B-9936-51091538B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86324E"/>
                </a:solidFill>
              </a:rPr>
              <a:t>           Formy wsparcia realizowane ze środków Miasta Jasła</a:t>
            </a:r>
            <a:br>
              <a:rPr lang="pl-PL" altLang="pl-PL" sz="2000" b="1" dirty="0">
                <a:solidFill>
                  <a:srgbClr val="5C2235"/>
                </a:solidFill>
              </a:rPr>
            </a:br>
            <a:br>
              <a:rPr lang="pl-PL" altLang="pl-PL" sz="2000" b="1" dirty="0">
                <a:solidFill>
                  <a:srgbClr val="5C2235"/>
                </a:solidFill>
              </a:rPr>
            </a:br>
            <a:endParaRPr lang="pl-PL" altLang="pl-PL" sz="2000" b="1" dirty="0">
              <a:solidFill>
                <a:srgbClr val="5C2235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b="1" dirty="0">
                <a:solidFill>
                  <a:srgbClr val="983757"/>
                </a:solidFill>
              </a:rPr>
              <a:t>W Klubie Integracji Społecznej prowadzono zajęcia w ramach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b="1" dirty="0">
                <a:solidFill>
                  <a:srgbClr val="983757"/>
                </a:solidFill>
              </a:rPr>
              <a:t>reintegracji społecznej i zawodowej</a:t>
            </a:r>
          </a:p>
          <a:p>
            <a:r>
              <a:rPr lang="pl-PL" altLang="pl-PL" sz="1800" dirty="0">
                <a:solidFill>
                  <a:srgbClr val="983757"/>
                </a:solidFill>
              </a:rPr>
              <a:t>Poradnictwo prawne</a:t>
            </a:r>
          </a:p>
          <a:p>
            <a:r>
              <a:rPr lang="pl-PL" sz="1800" dirty="0">
                <a:solidFill>
                  <a:srgbClr val="86324E"/>
                </a:solidFill>
              </a:rPr>
              <a:t>Warsztaty skutecznej komunikacji</a:t>
            </a:r>
          </a:p>
          <a:p>
            <a:r>
              <a:rPr lang="pl-PL" sz="1800" dirty="0">
                <a:solidFill>
                  <a:srgbClr val="86324E"/>
                </a:solidFill>
              </a:rPr>
              <a:t>Warsztaty efektywnego gospodarowania czasem i budżetem domowym</a:t>
            </a:r>
          </a:p>
          <a:p>
            <a:r>
              <a:rPr lang="pl-PL" sz="1800" dirty="0">
                <a:solidFill>
                  <a:srgbClr val="86324E"/>
                </a:solidFill>
              </a:rPr>
              <a:t>Warsztaty integracyjne</a:t>
            </a:r>
          </a:p>
          <a:p>
            <a:r>
              <a:rPr lang="pl-PL" sz="1800" dirty="0">
                <a:solidFill>
                  <a:srgbClr val="86324E"/>
                </a:solidFill>
              </a:rPr>
              <a:t>Grupa samopomocowa</a:t>
            </a:r>
          </a:p>
          <a:p>
            <a:r>
              <a:rPr lang="pl-PL" sz="1800" dirty="0">
                <a:solidFill>
                  <a:srgbClr val="86324E"/>
                </a:solidFill>
              </a:rPr>
              <a:t>Doradztwo zawodowe z IPD</a:t>
            </a:r>
          </a:p>
          <a:p>
            <a:r>
              <a:rPr lang="pl-PL" sz="1800" dirty="0">
                <a:solidFill>
                  <a:srgbClr val="86324E"/>
                </a:solidFill>
              </a:rPr>
              <a:t>Warsztaty poszukiwania pracy</a:t>
            </a:r>
          </a:p>
          <a:p>
            <a:r>
              <a:rPr lang="pl-PL" sz="1800" dirty="0">
                <a:solidFill>
                  <a:srgbClr val="86324E"/>
                </a:solidFill>
              </a:rPr>
              <a:t>Staż zawodowy</a:t>
            </a:r>
          </a:p>
          <a:p>
            <a:r>
              <a:rPr lang="pl-PL" sz="1800" dirty="0">
                <a:solidFill>
                  <a:srgbClr val="86324E"/>
                </a:solidFill>
              </a:rPr>
              <a:t>Prace społecznie użyteczne</a:t>
            </a:r>
          </a:p>
          <a:p>
            <a:r>
              <a:rPr lang="pl-PL" sz="1800" dirty="0">
                <a:solidFill>
                  <a:srgbClr val="86324E"/>
                </a:solidFill>
              </a:rPr>
              <a:t>Szkolenie z zakładania i prowadzenia przedsiębiorstw społecznych</a:t>
            </a:r>
          </a:p>
          <a:p>
            <a:pPr marL="0" indent="0" algn="ctr">
              <a:buNone/>
            </a:pPr>
            <a:br>
              <a:rPr lang="pl-PL" altLang="pl-PL" b="1" dirty="0">
                <a:solidFill>
                  <a:srgbClr val="983757"/>
                </a:solidFill>
              </a:rPr>
            </a:br>
            <a:br>
              <a:rPr lang="pl-PL" altLang="pl-PL" b="1" dirty="0">
                <a:solidFill>
                  <a:srgbClr val="983757"/>
                </a:solidFill>
              </a:rPr>
            </a:br>
            <a:br>
              <a:rPr lang="pl-PL" altLang="pl-PL" sz="1800" dirty="0">
                <a:solidFill>
                  <a:srgbClr val="983757"/>
                </a:solidFill>
              </a:rPr>
            </a:b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 </a:t>
            </a:r>
            <a:br>
              <a:rPr lang="pl-PL" altLang="pl-PL" sz="1800" dirty="0">
                <a:solidFill>
                  <a:srgbClr val="983757"/>
                </a:solidFill>
              </a:rPr>
            </a:b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1800" dirty="0">
              <a:solidFill>
                <a:srgbClr val="983757"/>
              </a:solidFill>
            </a:endParaRPr>
          </a:p>
        </p:txBody>
      </p:sp>
      <p:pic>
        <p:nvPicPr>
          <p:cNvPr id="8195" name="Picture 9">
            <a:extLst>
              <a:ext uri="{FF2B5EF4-FFF2-40B4-BE49-F238E27FC236}">
                <a16:creationId xmlns:a16="http://schemas.microsoft.com/office/drawing/2014/main" id="{E9EDE048-3D89-44E8-B5FB-E4FA4C92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714279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1">
            <a:extLst>
              <a:ext uri="{FF2B5EF4-FFF2-40B4-BE49-F238E27FC236}">
                <a16:creationId xmlns:a16="http://schemas.microsoft.com/office/drawing/2014/main" id="{CCBFC9BE-41C4-48E3-8C2B-D2B6EF5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1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Symbol zastępczy zawartości 2">
            <a:extLst>
              <a:ext uri="{FF2B5EF4-FFF2-40B4-BE49-F238E27FC236}">
                <a16:creationId xmlns:a16="http://schemas.microsoft.com/office/drawing/2014/main" id="{0055B1C5-7E16-4D3B-9936-51091538B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20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86324E"/>
                </a:solidFill>
              </a:rPr>
              <a:t>„Aktywni już dziś”</a:t>
            </a:r>
            <a:br>
              <a:rPr lang="pl-PL" altLang="pl-PL" sz="2000" b="1" dirty="0">
                <a:solidFill>
                  <a:srgbClr val="5C2235"/>
                </a:solidFill>
              </a:rPr>
            </a:br>
            <a:br>
              <a:rPr lang="pl-PL" altLang="pl-PL" sz="2000" b="1" dirty="0">
                <a:solidFill>
                  <a:srgbClr val="5C2235"/>
                </a:solidFill>
              </a:rPr>
            </a:br>
            <a:endParaRPr lang="pl-PL" altLang="pl-PL" sz="2000" b="1" dirty="0">
              <a:solidFill>
                <a:srgbClr val="5C2235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800" dirty="0">
                <a:solidFill>
                  <a:srgbClr val="983757"/>
                </a:solidFill>
              </a:rPr>
              <a:t>Projekt jest</a:t>
            </a:r>
            <a:r>
              <a:rPr lang="pl-PL" altLang="pl-PL" sz="1800" b="1" dirty="0">
                <a:solidFill>
                  <a:srgbClr val="983757"/>
                </a:solidFill>
              </a:rPr>
              <a:t> </a:t>
            </a:r>
            <a:r>
              <a:rPr lang="pl-PL" altLang="pl-PL" sz="1800" dirty="0">
                <a:solidFill>
                  <a:srgbClr val="983757"/>
                </a:solidFill>
              </a:rPr>
              <a:t>adresowany do osób niepełnosprawnych biernych zawodowo zagrożonych ubóstwem lub wykluczeniem społecznym. </a:t>
            </a:r>
            <a:br>
              <a:rPr lang="pl-PL" altLang="pl-PL" b="1" dirty="0">
                <a:solidFill>
                  <a:srgbClr val="983757"/>
                </a:solidFill>
              </a:rPr>
            </a:br>
            <a:br>
              <a:rPr lang="pl-PL" altLang="pl-PL" b="1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Okres realizacji projektu od </a:t>
            </a:r>
            <a:r>
              <a:rPr lang="pl-PL" altLang="pl-PL" sz="1800" b="1" dirty="0">
                <a:solidFill>
                  <a:srgbClr val="983757"/>
                </a:solidFill>
              </a:rPr>
              <a:t>01.01.2022r. do 31.12.2023r</a:t>
            </a:r>
            <a:r>
              <a:rPr lang="pl-PL" altLang="pl-PL" sz="1800" dirty="0">
                <a:solidFill>
                  <a:srgbClr val="983757"/>
                </a:solidFill>
              </a:rPr>
              <a:t>. </a:t>
            </a:r>
            <a:br>
              <a:rPr lang="pl-PL" altLang="pl-PL" sz="2000" dirty="0">
                <a:solidFill>
                  <a:srgbClr val="983757"/>
                </a:solidFill>
              </a:rPr>
            </a:br>
            <a:br>
              <a:rPr lang="pl-PL" altLang="pl-PL" sz="20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Wartość projektu: </a:t>
            </a:r>
            <a:r>
              <a:rPr lang="pl-PL" altLang="pl-PL" sz="1800" b="1" dirty="0">
                <a:solidFill>
                  <a:srgbClr val="983757"/>
                </a:solidFill>
              </a:rPr>
              <a:t>788 631,42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Wartość dofinansowania: 670 336,70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Wkład własny: 39 884,43 zł</a:t>
            </a:r>
            <a:br>
              <a:rPr lang="pl-PL" altLang="pl-PL" sz="1800" dirty="0">
                <a:solidFill>
                  <a:srgbClr val="983757"/>
                </a:solidFill>
              </a:rPr>
            </a:br>
            <a:r>
              <a:rPr lang="pl-PL" altLang="pl-PL" sz="1800" dirty="0">
                <a:solidFill>
                  <a:srgbClr val="983757"/>
                </a:solidFill>
              </a:rPr>
              <a:t> </a:t>
            </a:r>
            <a:br>
              <a:rPr lang="pl-PL" altLang="pl-PL" sz="1800" dirty="0">
                <a:solidFill>
                  <a:srgbClr val="983757"/>
                </a:solidFill>
              </a:rPr>
            </a:b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l-PL" alt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400" dirty="0">
                <a:solidFill>
                  <a:srgbClr val="983757"/>
                </a:solidFill>
              </a:rPr>
              <a:t>Projekt realizowany jest w ramach Regionalnego Programu Operacyjnego Województwa Podkarpackiego na lata 2014-2020, Oś priorytetowa VIII, Działanie 8.1 Aktywna integracja osób zagrożonych ubóstwem lub wykluczeniem społecznym.</a:t>
            </a:r>
            <a:br>
              <a:rPr lang="pl-PL" altLang="pl-PL" sz="1400" dirty="0">
                <a:solidFill>
                  <a:srgbClr val="983757"/>
                </a:solidFill>
              </a:rPr>
            </a:br>
            <a:br>
              <a:rPr lang="pl-PL" altLang="pl-PL" sz="2000" dirty="0"/>
            </a:br>
            <a:endParaRPr lang="pl-PL" altLang="pl-PL" sz="2000" dirty="0"/>
          </a:p>
        </p:txBody>
      </p:sp>
      <p:pic>
        <p:nvPicPr>
          <p:cNvPr id="8195" name="Picture 9">
            <a:extLst>
              <a:ext uri="{FF2B5EF4-FFF2-40B4-BE49-F238E27FC236}">
                <a16:creationId xmlns:a16="http://schemas.microsoft.com/office/drawing/2014/main" id="{E9EDE048-3D89-44E8-B5FB-E4FA4C92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1">
            <a:extLst>
              <a:ext uri="{FF2B5EF4-FFF2-40B4-BE49-F238E27FC236}">
                <a16:creationId xmlns:a16="http://schemas.microsoft.com/office/drawing/2014/main" id="{CCBFC9BE-41C4-48E3-8C2B-D2B6EF5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021288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660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A4E524-2ABA-4F6C-99E3-8C08D1B6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4175"/>
            <a:ext cx="3394075" cy="45116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1800" dirty="0">
                <a:solidFill>
                  <a:srgbClr val="86324E"/>
                </a:solidFill>
              </a:rPr>
              <a:t>         </a:t>
            </a:r>
            <a:r>
              <a:rPr lang="pl-PL" sz="1800" b="1" u="sng" dirty="0">
                <a:solidFill>
                  <a:srgbClr val="86324E"/>
                </a:solidFill>
              </a:rPr>
              <a:t>Reintegracja społeczna: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Warsztaty kompetencji społecznych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sz="1800" dirty="0">
              <a:solidFill>
                <a:srgbClr val="86324E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sz="1800" b="1" u="sng" dirty="0">
              <a:solidFill>
                <a:srgbClr val="86324E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1800" b="1" u="sng" dirty="0">
                <a:solidFill>
                  <a:srgbClr val="86324E"/>
                </a:solidFill>
              </a:rPr>
              <a:t>Reintegracja zawodowa: 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Indywidualne doradztwo zawodowe – opracowanie IPD 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Kursy zawodowe </a:t>
            </a:r>
          </a:p>
          <a:p>
            <a:pPr>
              <a:defRPr/>
            </a:pPr>
            <a:r>
              <a:rPr lang="pl-PL" sz="1800" dirty="0">
                <a:solidFill>
                  <a:srgbClr val="86324E"/>
                </a:solidFill>
              </a:rPr>
              <a:t>6 miesięczne staże zawodowe </a:t>
            </a:r>
          </a:p>
          <a:p>
            <a:pPr marL="0" indent="0" algn="ctr">
              <a:buNone/>
              <a:defRPr/>
            </a:pPr>
            <a:r>
              <a:rPr lang="pl-PL" sz="1800" b="1" u="sng" dirty="0">
                <a:solidFill>
                  <a:srgbClr val="86324E"/>
                </a:solidFill>
              </a:rPr>
              <a:t> 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9219" name="Prostokąt 3">
            <a:extLst>
              <a:ext uri="{FF2B5EF4-FFF2-40B4-BE49-F238E27FC236}">
                <a16:creationId xmlns:a16="http://schemas.microsoft.com/office/drawing/2014/main" id="{28ED7E69-B726-484F-9391-6F9F03558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28638"/>
            <a:ext cx="635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400" dirty="0">
                <a:solidFill>
                  <a:srgbClr val="86324E"/>
                </a:solidFill>
              </a:rPr>
              <a:t>               Formy wsparcia w projekcie</a:t>
            </a:r>
            <a:r>
              <a:rPr lang="pl-PL" altLang="pl-PL" sz="2400" u="sng" dirty="0">
                <a:solidFill>
                  <a:srgbClr val="86324E"/>
                </a:solidFill>
              </a:rPr>
              <a:t> </a:t>
            </a:r>
            <a:endParaRPr lang="pl-PL" altLang="pl-PL" sz="2400" dirty="0">
              <a:solidFill>
                <a:srgbClr val="86324E"/>
              </a:solidFill>
            </a:endParaRPr>
          </a:p>
        </p:txBody>
      </p:sp>
      <p:pic>
        <p:nvPicPr>
          <p:cNvPr id="9221" name="Picture 9">
            <a:extLst>
              <a:ext uri="{FF2B5EF4-FFF2-40B4-BE49-F238E27FC236}">
                <a16:creationId xmlns:a16="http://schemas.microsoft.com/office/drawing/2014/main" id="{9449E553-B47A-4175-B024-FC39FE22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11">
            <a:extLst>
              <a:ext uri="{FF2B5EF4-FFF2-40B4-BE49-F238E27FC236}">
                <a16:creationId xmlns:a16="http://schemas.microsoft.com/office/drawing/2014/main" id="{F56B4B63-F4A6-4577-8444-2929BBA2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Symbol zastępczy zawartości 6">
            <a:extLst>
              <a:ext uri="{FF2B5EF4-FFF2-40B4-BE49-F238E27FC236}">
                <a16:creationId xmlns:a16="http://schemas.microsoft.com/office/drawing/2014/main" id="{9946075A-9771-4895-A520-872397D20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69057"/>
            <a:ext cx="6242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s://mopsjaslo.pl/wp-content/uploads/2022/07/received_159295442775608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75" y="2613249"/>
            <a:ext cx="2434108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mopsjaslo.pl/wp-content/uploads/2023/01/1662635979833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4" b="25574"/>
          <a:stretch>
            <a:fillRect/>
          </a:stretch>
        </p:blipFill>
        <p:spPr bwMode="auto">
          <a:xfrm>
            <a:off x="4048176" y="1268269"/>
            <a:ext cx="2211213" cy="14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mopsjaslo.pl/wp-content/uploads/2022/07/received_29040115326090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76" y="2833362"/>
            <a:ext cx="230425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mopsjaslo.pl/wp-content/uploads/2023/01/1667157626078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0"/>
          <a:stretch/>
        </p:blipFill>
        <p:spPr bwMode="auto">
          <a:xfrm>
            <a:off x="6549332" y="4395209"/>
            <a:ext cx="2138646" cy="18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mopsjaslo.pl/wp-content/uploads/2022/04/wks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76" y="4697714"/>
            <a:ext cx="2404899" cy="13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42" y="1268269"/>
            <a:ext cx="2626160" cy="12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69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8F8539-23A2-4B85-8575-1E751CDC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57BCA45-4EDA-4B9D-8340-475898E6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95736" y="316338"/>
            <a:ext cx="522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86324E"/>
                </a:solidFill>
              </a:rPr>
              <a:t>Finansowanie Klubu Integracji Społecznej </a:t>
            </a:r>
          </a:p>
          <a:p>
            <a:pPr algn="ctr"/>
            <a:r>
              <a:rPr lang="pl-PL" sz="2400" dirty="0">
                <a:solidFill>
                  <a:srgbClr val="86324E"/>
                </a:solidFill>
              </a:rPr>
              <a:t>w latach 2018-2023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562683"/>
              </p:ext>
            </p:extLst>
          </p:nvPr>
        </p:nvGraphicFramePr>
        <p:xfrm>
          <a:off x="4784816" y="1318418"/>
          <a:ext cx="4359184" cy="268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658327"/>
              </p:ext>
            </p:extLst>
          </p:nvPr>
        </p:nvGraphicFramePr>
        <p:xfrm>
          <a:off x="2220652" y="4159488"/>
          <a:ext cx="4871628" cy="2533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511704"/>
              </p:ext>
            </p:extLst>
          </p:nvPr>
        </p:nvGraphicFramePr>
        <p:xfrm>
          <a:off x="335008" y="13737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2340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1461" y="404664"/>
            <a:ext cx="6605339" cy="1012974"/>
          </a:xfrm>
        </p:spPr>
        <p:txBody>
          <a:bodyPr/>
          <a:lstStyle/>
          <a:p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Wsparcie osób niesamodzielnych wpisujące się               w proces 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</a:rPr>
              <a:t>deinstytucjonalizacji</a:t>
            </a:r>
            <a:endParaRPr lang="pl-P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s://mopsjaslo.pl/wp-content/uploads/2023/01/Obraz1-1024x860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36" y="1413854"/>
            <a:ext cx="7776864" cy="49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B6B4760-7E9C-015B-7081-2645B4C3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6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256192"/>
            <a:ext cx="5338936" cy="1344007"/>
          </a:xfrm>
        </p:spPr>
        <p:txBody>
          <a:bodyPr/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Usługi opiekuńcze, specjalistyczne usługi opiekuńcze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088290"/>
              </p:ext>
            </p:extLst>
          </p:nvPr>
        </p:nvGraphicFramePr>
        <p:xfrm>
          <a:off x="4932040" y="1412776"/>
          <a:ext cx="36004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9">
            <a:extLst>
              <a:ext uri="{FF2B5EF4-FFF2-40B4-BE49-F238E27FC236}">
                <a16:creationId xmlns:a16="http://schemas.microsoft.com/office/drawing/2014/main" id="{6200AFB4-D961-5F24-586F-DCAB04BC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268973"/>
              </p:ext>
            </p:extLst>
          </p:nvPr>
        </p:nvGraphicFramePr>
        <p:xfrm>
          <a:off x="971600" y="1352786"/>
          <a:ext cx="36004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106489"/>
              </p:ext>
            </p:extLst>
          </p:nvPr>
        </p:nvGraphicFramePr>
        <p:xfrm>
          <a:off x="1043608" y="4077072"/>
          <a:ext cx="6984776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7208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934BF-2D21-21EF-B8F2-51E6E01F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pl-PL" sz="2400" dirty="0"/>
              <a:t>Specjalistyczne usługi opiekuńcze dla osób                 z zaburzeniami psychicznymi</a:t>
            </a: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170652FF-583E-B32E-F381-6BB049635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839536"/>
              </p:ext>
            </p:extLst>
          </p:nvPr>
        </p:nvGraphicFramePr>
        <p:xfrm>
          <a:off x="395536" y="1417638"/>
          <a:ext cx="4032449" cy="251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01134A2F-0C3B-20D4-9120-E278968E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CA8E7F0-DF9D-013D-5D23-5F230091F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436743"/>
              </p:ext>
            </p:extLst>
          </p:nvPr>
        </p:nvGraphicFramePr>
        <p:xfrm>
          <a:off x="4571999" y="1318418"/>
          <a:ext cx="4032449" cy="268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CD0230CD-C511-7B46-F7D4-8FA17D07C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631308"/>
              </p:ext>
            </p:extLst>
          </p:nvPr>
        </p:nvGraphicFramePr>
        <p:xfrm>
          <a:off x="683568" y="4005064"/>
          <a:ext cx="7776864" cy="257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2625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01134A2F-0C3B-20D4-9120-E278968E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01134A2F-0C3B-20D4-9120-E278968E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2976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211960" y="884237"/>
            <a:ext cx="3503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Usługi opiekuńcze finansowane ze środków EFS</a:t>
            </a:r>
            <a:endParaRPr lang="pl-PL" dirty="0"/>
          </a:p>
        </p:txBody>
      </p:sp>
      <p:graphicFrame>
        <p:nvGraphicFramePr>
          <p:cNvPr id="5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545144"/>
              </p:ext>
            </p:extLst>
          </p:nvPr>
        </p:nvGraphicFramePr>
        <p:xfrm>
          <a:off x="971600" y="1352786"/>
          <a:ext cx="36004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022730"/>
              </p:ext>
            </p:extLst>
          </p:nvPr>
        </p:nvGraphicFramePr>
        <p:xfrm>
          <a:off x="4211960" y="1381160"/>
          <a:ext cx="36004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AD48026-E37F-6A0F-0737-5C537B3B7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995562"/>
              </p:ext>
            </p:extLst>
          </p:nvPr>
        </p:nvGraphicFramePr>
        <p:xfrm>
          <a:off x="1221696" y="3712429"/>
          <a:ext cx="60146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3801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24" y="404664"/>
            <a:ext cx="6482011" cy="998984"/>
          </a:xfrm>
        </p:spPr>
        <p:txBody>
          <a:bodyPr/>
          <a:lstStyle/>
          <a:p>
            <a:r>
              <a:rPr lang="pl-PL" sz="2400" b="1" i="1" dirty="0">
                <a:solidFill>
                  <a:schemeClr val="accent2">
                    <a:lumMod val="75000"/>
                  </a:schemeClr>
                </a:solidFill>
              </a:rPr>
              <a:t>                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„Asystent osobisty osoby niepełnosprawnej”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3"/>
            <a:ext cx="4186808" cy="2160240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A8A20879-7593-6516-848B-1FA7C0D6A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971207"/>
              </p:ext>
            </p:extLst>
          </p:nvPr>
        </p:nvGraphicFramePr>
        <p:xfrm>
          <a:off x="894419" y="1403648"/>
          <a:ext cx="3811251" cy="24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ECC1C570-3234-F62B-0FB8-B8C70622B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549186"/>
              </p:ext>
            </p:extLst>
          </p:nvPr>
        </p:nvGraphicFramePr>
        <p:xfrm>
          <a:off x="5081228" y="1343101"/>
          <a:ext cx="3456384" cy="245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04418896-11FD-F682-6143-3F6B2EE1B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020232"/>
              </p:ext>
            </p:extLst>
          </p:nvPr>
        </p:nvGraphicFramePr>
        <p:xfrm>
          <a:off x="894420" y="4067943"/>
          <a:ext cx="7352574" cy="2034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9">
            <a:extLst>
              <a:ext uri="{FF2B5EF4-FFF2-40B4-BE49-F238E27FC236}">
                <a16:creationId xmlns:a16="http://schemas.microsoft.com/office/drawing/2014/main" id="{7BF5FE56-D0DD-7E3E-CEFC-83CBADC9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04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D72F61-5D72-6556-2AEE-42E77A3A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txBody>
          <a:bodyPr/>
          <a:lstStyle/>
          <a:p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„Asystent osobisty osoby niepełnosprawnej”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B7BF86-6E40-981F-7AC0-FCC0CA18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3384377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Główne działania podejmowane przez asystentów: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towarzyszenie przy załatwianiu spraw urzędowych, udział w wydarzeniach kulturalnych, rozrywkowych, towarzyszenie, wspieranie osoby niepełnosprawnej przy czynnościach dnia codziennego tj. przygotowywaniu posiłków, robienie zakupów, porządkowanie mieszkania, towarzyszenie podczas spacerów, wspomaganie w nauce orientacji przestrzennej w mieście, zwiększanie mobilizacji do ruchu, zachęcanie do aktywności fizycznej.</a:t>
            </a:r>
          </a:p>
          <a:p>
            <a:endParaRPr lang="pl-PL" sz="2000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93DCD89-7B20-2DFA-4399-466BD68B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96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>
            <a:extLst>
              <a:ext uri="{FF2B5EF4-FFF2-40B4-BE49-F238E27FC236}">
                <a16:creationId xmlns:a16="http://schemas.microsoft.com/office/drawing/2014/main" id="{6155C729-13BA-4278-8900-D7E33DD5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11">
            <a:extLst>
              <a:ext uri="{FF2B5EF4-FFF2-40B4-BE49-F238E27FC236}">
                <a16:creationId xmlns:a16="http://schemas.microsoft.com/office/drawing/2014/main" id="{DE6AC345-E458-412B-B006-87B55210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9534EE8-A8E2-43D9-9025-7B64BE5A2172}"/>
              </a:ext>
            </a:extLst>
          </p:cNvPr>
          <p:cNvSpPr/>
          <p:nvPr/>
        </p:nvSpPr>
        <p:spPr>
          <a:xfrm>
            <a:off x="941388" y="2465388"/>
            <a:ext cx="5372100" cy="3478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pl-PL" sz="2000" dirty="0">
                <a:solidFill>
                  <a:srgbClr val="983757"/>
                </a:solidFill>
              </a:rPr>
              <a:t>Zakres projektu polegał na dostosowaniu części budynku przy ul. Szkolnej na cele Miejskiego Ośrodka Pomocy Społecznej, </a:t>
            </a:r>
            <a:br>
              <a:rPr lang="pl-PL" sz="2000" dirty="0">
                <a:solidFill>
                  <a:srgbClr val="983757"/>
                </a:solidFill>
              </a:rPr>
            </a:br>
            <a:r>
              <a:rPr lang="pl-PL" sz="2000" dirty="0">
                <a:solidFill>
                  <a:srgbClr val="983757"/>
                </a:solidFill>
              </a:rPr>
              <a:t>w tym na prowadzenie: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983757"/>
                </a:solidFill>
              </a:rPr>
              <a:t>Dziennego Domu Pomocy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983757"/>
                </a:solidFill>
              </a:rPr>
              <a:t>Klubu Integracji Społecznej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983757"/>
                </a:solidFill>
              </a:rPr>
              <a:t>Sekcji ds. wolontariatu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983757"/>
                </a:solidFill>
              </a:rPr>
              <a:t>Sekcji ds. obsługi osób zagrożonych wykluczeniem.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pl-PL" sz="2000" dirty="0">
                <a:solidFill>
                  <a:srgbClr val="983757"/>
                </a:solidFill>
              </a:rPr>
              <a:t>W ramach projektu zostało zakupione niezbędne wyposażenie.</a:t>
            </a:r>
          </a:p>
        </p:txBody>
      </p:sp>
      <p:sp>
        <p:nvSpPr>
          <p:cNvPr id="6149" name="Prostokąt 8">
            <a:extLst>
              <a:ext uri="{FF2B5EF4-FFF2-40B4-BE49-F238E27FC236}">
                <a16:creationId xmlns:a16="http://schemas.microsoft.com/office/drawing/2014/main" id="{607AD87C-28DA-4D45-9E25-DF44994D5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484313"/>
            <a:ext cx="64801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E7A78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800" dirty="0">
                <a:solidFill>
                  <a:srgbClr val="983757"/>
                </a:solidFill>
                <a:latin typeface="+mj-lt"/>
              </a:rPr>
              <a:t>Poprawa dostępności usług w zakresie pomocy społecznej w Jaśle</a:t>
            </a:r>
            <a:br>
              <a:rPr lang="pl-PL" altLang="pl-PL" dirty="0">
                <a:latin typeface="+mj-lt"/>
              </a:rPr>
            </a:br>
            <a:endParaRPr lang="pl-PL" altLang="pl-PL" dirty="0">
              <a:latin typeface="+mj-lt"/>
            </a:endParaRPr>
          </a:p>
        </p:txBody>
      </p:sp>
      <p:pic>
        <p:nvPicPr>
          <p:cNvPr id="6150" name="Obraz 11">
            <a:extLst>
              <a:ext uri="{FF2B5EF4-FFF2-40B4-BE49-F238E27FC236}">
                <a16:creationId xmlns:a16="http://schemas.microsoft.com/office/drawing/2014/main" id="{BE11A9C2-9EF1-46BC-B813-DACD49595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3995738"/>
            <a:ext cx="21971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az 14">
            <a:extLst>
              <a:ext uri="{FF2B5EF4-FFF2-40B4-BE49-F238E27FC236}">
                <a16:creationId xmlns:a16="http://schemas.microsoft.com/office/drawing/2014/main" id="{98424AAE-115D-4CC7-A9E4-B72B9F3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916113"/>
            <a:ext cx="21971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Obraz 6">
            <a:extLst>
              <a:ext uri="{FF2B5EF4-FFF2-40B4-BE49-F238E27FC236}">
                <a16:creationId xmlns:a16="http://schemas.microsoft.com/office/drawing/2014/main" id="{3087070F-17D6-4C3C-B9A8-CEEAAAB49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913438"/>
            <a:ext cx="6705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066130"/>
          </a:xfrm>
        </p:spPr>
        <p:txBody>
          <a:bodyPr/>
          <a:lstStyle/>
          <a:p>
            <a:r>
              <a:rPr lang="pl-PL" sz="2400" b="1" i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„Opieka 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</a:rPr>
              <a:t>wytchnieniowa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2000" dirty="0">
              <a:solidFill>
                <a:schemeClr val="accent2"/>
              </a:solidFill>
            </a:endParaRPr>
          </a:p>
          <a:p>
            <a:endParaRPr lang="pl-PL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EA8FD26-CEAA-29E3-4CC4-E6400599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2" y="274638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819FBD6-B686-DA38-F556-E45068E3CE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180537"/>
              </p:ext>
            </p:extLst>
          </p:nvPr>
        </p:nvGraphicFramePr>
        <p:xfrm>
          <a:off x="457200" y="1268760"/>
          <a:ext cx="353873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46621C1D-E8B9-C25A-20D8-79D438113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815893"/>
              </p:ext>
            </p:extLst>
          </p:nvPr>
        </p:nvGraphicFramePr>
        <p:xfrm>
          <a:off x="4716016" y="1340768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FAE12BD2-113A-7D85-9D6A-2E8E6F483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574863"/>
              </p:ext>
            </p:extLst>
          </p:nvPr>
        </p:nvGraphicFramePr>
        <p:xfrm>
          <a:off x="611560" y="4157463"/>
          <a:ext cx="7776864" cy="196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96011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B34C45-2FDE-019D-63D7-9464C933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73162"/>
          </a:xfrm>
        </p:spPr>
        <p:txBody>
          <a:bodyPr/>
          <a:lstStyle/>
          <a:p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„Opieka 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</a:rPr>
              <a:t>wytchnieniowa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58B0AB-CD6F-AACC-27CF-10F7777F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Czynności wykonywane w ramach Programu: zapewnienie opieki osobie niepełnosprawnej, odciążenie opiekunów nieformalnych, wykonywanie czynności pielęgnacyjnych, higienicznych wobec osoby niepełnosprawnej.</a:t>
            </a:r>
            <a:endParaRPr lang="pl-PL" sz="24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C484767-4501-5BB1-CF5F-EBCAD502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97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260648"/>
            <a:ext cx="5544616" cy="1152128"/>
          </a:xfrm>
        </p:spPr>
        <p:txBody>
          <a:bodyPr/>
          <a:lstStyle/>
          <a:p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„Wspieraj Seniora”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realizacja Programu w latach 2020-2021</a:t>
            </a:r>
          </a:p>
          <a:p>
            <a:pPr algn="just"/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Ogólna liczba osób w wieku 70 lat i więcej objęta Programem – 11 osób</a:t>
            </a:r>
          </a:p>
          <a:p>
            <a:pPr algn="just"/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Działania podejmowane w  ramach Programu: dostarczanie zakupów obejmujących artykuły podstawowej potrzeby, w tym artykuły spożywcze, środki higieny osobistej, realizacja recept, dostarczanie niezbędnych leków oraz w razie potrzeby pomoc w wykonywaniu czynności związanych                         z codziennym funkcjonowaniem, tj. dokonywanie opłat związanych                       z utrzymaniem mieszkania, pomoc w kontakcie z placówkami służby zdrowia. </a:t>
            </a:r>
          </a:p>
          <a:p>
            <a:pPr algn="just"/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Środki uzyskane na realizację Programu: 5216,89 zł</a:t>
            </a:r>
          </a:p>
          <a:p>
            <a:endParaRPr lang="pl-PL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8D2EE18-4C8B-A9AA-B665-5235F119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704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E9290-DB06-2D08-2C1E-61B8E13A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38138"/>
          </a:xfrm>
        </p:spPr>
        <p:txBody>
          <a:bodyPr/>
          <a:lstStyle/>
          <a:p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Program „Korpus Wsparcia Seniorów”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530530-09E7-0833-29E9-B9373505A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Realizacja Programu w 2022 roku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Ogólna Liczba osób w wieku 65 + objęta Programem w ramach Modułu I – 5 osób, w ramach Modułu II – 62 osoby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Działania podejmowane w ramach Modułu I – dostarczanie zakupów                 w tym artykułów żywnościowych, środków higieny osobistej. Pomoc                 w załatwianiu spraw urzędowych, pomoc w kontakcie z placówkami służby zdrowia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Działania podejmowane w ramach Modułu II – realizacja </a:t>
            </a:r>
            <a:r>
              <a:rPr lang="pl-PL" sz="2000" dirty="0" err="1">
                <a:solidFill>
                  <a:schemeClr val="accent2">
                    <a:lumMod val="75000"/>
                  </a:schemeClr>
                </a:solidFill>
              </a:rPr>
              <a:t>tz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. „opieki na odległość” - wyposażenie osób wykazujących problemy z samodzielnym funkcjonowaniem w opaski bezpieczeństwa. Wsparciem w ramach modułu objęto 62 osoby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Środki uzyskane na realizację Programu: 44 444,51 zł</a:t>
            </a:r>
          </a:p>
          <a:p>
            <a:pPr marL="0" indent="0">
              <a:buNone/>
            </a:pPr>
            <a:endParaRPr lang="pl-PL" sz="2000" dirty="0">
              <a:solidFill>
                <a:schemeClr val="accent2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2075AB3-330D-A015-881A-0359EC07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5" y="239614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60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066130"/>
          </a:xfrm>
        </p:spPr>
        <p:txBody>
          <a:bodyPr/>
          <a:lstStyle/>
          <a:p>
            <a:r>
              <a:rPr lang="pl-PL" sz="3200" b="1" i="1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Wolontariat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Organizacja wolontariatu na rzecz osób niesamodzielnych poprzez Koordynatora wolontariatu w ramach  sekcji ds. wolontariatu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Liczba osób niesamodzielnych objętych wsparciem wolontariatu: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2019 - 12  osób oraz mieszkańcy Dziennego Domu Pomocy dla osób Starszych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2020 -  16 osób oraz mieszkańcy Dziennego Domu Pomocy dla osób Starszych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2021 – 17 osób 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2022 -  13 osób oraz mieszkańcy Dziennego Domu Pomocy dla osób Starszych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4725D01-D977-04D5-819D-45CFEA50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26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066130"/>
          </a:xfrm>
        </p:spPr>
        <p:txBody>
          <a:bodyPr/>
          <a:lstStyle/>
          <a:p>
            <a:r>
              <a:rPr lang="pl-PL" sz="2400" dirty="0">
                <a:solidFill>
                  <a:srgbClr val="983757"/>
                </a:solidFill>
              </a:rPr>
              <a:t>Zintegrowane wsparcie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A2BD5FE-5070-176B-3076-EA04FA37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E1393E1-F3EB-DB21-8390-48DA90BF2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4804"/>
            <a:ext cx="8291264" cy="49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0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397A3A-3A93-E047-5954-0CAC7F39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210146"/>
          </a:xfrm>
        </p:spPr>
        <p:txBody>
          <a:bodyPr/>
          <a:lstStyle/>
          <a:p>
            <a:r>
              <a:rPr lang="pl-PL" sz="2400" dirty="0">
                <a:solidFill>
                  <a:srgbClr val="983757"/>
                </a:solidFill>
              </a:rPr>
              <a:t>Zintegrowane wsparcie</a:t>
            </a:r>
            <a:endParaRPr lang="pl-PL" sz="24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F08F844-04DC-E31E-0944-833F788E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56"/>
            <a:ext cx="16859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64F532-E2D7-56B5-6DC5-59DFFFB42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8418"/>
            <a:ext cx="8496944" cy="49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0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FC8F2-3A75-0C29-6A13-E215B682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678B30-0537-4293-5BD6-B2D19A441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78078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>
            <a:extLst>
              <a:ext uri="{FF2B5EF4-FFF2-40B4-BE49-F238E27FC236}">
                <a16:creationId xmlns:a16="http://schemas.microsoft.com/office/drawing/2014/main" id="{B8DE0523-3D02-377D-822E-01AEC280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r>
              <a:rPr lang="pl-PL" sz="2800" b="1" dirty="0">
                <a:solidFill>
                  <a:srgbClr val="983757"/>
                </a:solidFill>
              </a:rPr>
              <a:t>Projekty na </a:t>
            </a:r>
            <a:br>
              <a:rPr lang="pl-PL" sz="2800" b="1" dirty="0">
                <a:solidFill>
                  <a:srgbClr val="983757"/>
                </a:solidFill>
              </a:rPr>
            </a:br>
            <a:r>
              <a:rPr lang="pl-PL" sz="2800" b="1" dirty="0">
                <a:solidFill>
                  <a:srgbClr val="983757"/>
                </a:solidFill>
              </a:rPr>
              <a:t>           funkcjonowanie Dziennego Domu Pomocy </a:t>
            </a:r>
            <a:br>
              <a:rPr lang="pl-PL" sz="2800" b="1" dirty="0">
                <a:solidFill>
                  <a:srgbClr val="983757"/>
                </a:solidFill>
              </a:rPr>
            </a:br>
            <a:br>
              <a:rPr lang="pl-PL" sz="2800" b="1" dirty="0">
                <a:solidFill>
                  <a:srgbClr val="983757"/>
                </a:solidFill>
              </a:rPr>
            </a:br>
            <a:r>
              <a:rPr lang="pl-PL" sz="2000" b="1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Funkcjonowanie i realizacja  wsparcia w ramach Dziennego Domu Pomocy dla Osób Starszych od początku jego istnienia odbywa się głównie w oparciu o projekty dofinansowane ze środków Europejskiego Funduszu Społecznego</a:t>
            </a:r>
            <a:br>
              <a:rPr lang="pl-PL" sz="2000" b="1" dirty="0">
                <a:solidFill>
                  <a:srgbClr val="98375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b="1" dirty="0">
              <a:solidFill>
                <a:srgbClr val="983757"/>
              </a:solidFill>
              <a:latin typeface="+mn-lt"/>
            </a:endParaRPr>
          </a:p>
        </p:txBody>
      </p:sp>
      <p:pic>
        <p:nvPicPr>
          <p:cNvPr id="18" name="Obraz 6">
            <a:extLst>
              <a:ext uri="{FF2B5EF4-FFF2-40B4-BE49-F238E27FC236}">
                <a16:creationId xmlns:a16="http://schemas.microsoft.com/office/drawing/2014/main" id="{E3DA60A3-D732-53D7-B293-9DDB48E4F2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390" y="5949281"/>
            <a:ext cx="5761219" cy="634082"/>
          </a:xfr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879AE6FE-6BCD-E3DF-4597-663E78FC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" y="188640"/>
            <a:ext cx="158410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919C248-8CC4-BD90-2567-597BDF42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24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990358-9852-3FCE-6928-DBED511C5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altLang="pl-PL" sz="2000" b="1" i="1" dirty="0">
                <a:solidFill>
                  <a:srgbClr val="983757"/>
                </a:solidFill>
              </a:rPr>
              <a:t>„</a:t>
            </a:r>
            <a:r>
              <a:rPr lang="pl-PL" altLang="pl-PL" sz="2000" b="1" dirty="0">
                <a:solidFill>
                  <a:srgbClr val="983757"/>
                </a:solidFill>
              </a:rPr>
              <a:t>AKADEMIA PEŁNI ŻYCIA”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sz="3600" dirty="0">
              <a:solidFill>
                <a:srgbClr val="983757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Projekt adresowany był do 29 osób niesamodzielnych w wieku powyżej 60 roku życia zamieszkałych w Jaśle i zakładał ich aktywizację w sferze fizycznej, intelektualnej, społecznej oraz kulturalnej.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Wsparciem w ramach projektu zostało objętych 49 osób.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Okres realizacji projektu od </a:t>
            </a:r>
            <a:r>
              <a:rPr lang="pl-PL" sz="1800" b="1" dirty="0">
                <a:solidFill>
                  <a:srgbClr val="983757"/>
                </a:solidFill>
              </a:rPr>
              <a:t>01.01.2018r. do 31.12.2019r.</a:t>
            </a: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projektu: </a:t>
            </a:r>
            <a:r>
              <a:rPr lang="pl-PL" sz="1800" b="1" dirty="0">
                <a:solidFill>
                  <a:srgbClr val="983757"/>
                </a:solidFill>
              </a:rPr>
              <a:t> 1 916 816,44 zł </a:t>
            </a: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dofinansowania: 1 788 532,11zł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1200" dirty="0">
                <a:solidFill>
                  <a:srgbClr val="983757"/>
                </a:solidFill>
              </a:rPr>
              <a:t>Projekt realizowany był w ramach Regionalnego Programu Operacyjnego Województwa Podkarpackiego na lata 2014-2020, VIII Osi priorytetowej, Działania 8.3  Zwiększenie dostępu do usług społecznych i zdrowotnych.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A5759BCA-C8A3-A3FD-1534-53D89CC9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77272"/>
            <a:ext cx="5761219" cy="74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5DB0B5B-6F6F-14B3-354B-85873FEF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F55ABEC-7CE2-E1FB-54DC-5E6F6C94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F03875-8E64-619A-C73B-49C1F9EC9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18" y="1479934"/>
            <a:ext cx="8229600" cy="4641851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b="1" dirty="0">
                <a:solidFill>
                  <a:srgbClr val="86324E"/>
                </a:solidFill>
              </a:rPr>
              <a:t>DZIENNY DOM POMOCY DLA OSÓB STARSZYCH W JAŚLE – „AKTYWNY SENIOR”</a:t>
            </a:r>
          </a:p>
          <a:p>
            <a:pPr marL="0" indent="0" algn="just">
              <a:buNone/>
            </a:pPr>
            <a:endParaRPr lang="pl-PL" sz="1800" dirty="0">
              <a:solidFill>
                <a:srgbClr val="86324E"/>
              </a:solidFill>
            </a:endParaRPr>
          </a:p>
          <a:p>
            <a:pPr marL="0" indent="0" algn="just">
              <a:buNone/>
            </a:pPr>
            <a:r>
              <a:rPr lang="pl-PL" sz="1800" dirty="0">
                <a:solidFill>
                  <a:srgbClr val="86324E"/>
                </a:solidFill>
              </a:rPr>
              <a:t>Projekt zakładał</a:t>
            </a:r>
            <a:r>
              <a:rPr lang="pl-PL" sz="1800" i="1" dirty="0">
                <a:solidFill>
                  <a:srgbClr val="86324E"/>
                </a:solidFill>
              </a:rPr>
              <a:t> </a:t>
            </a:r>
            <a:r>
              <a:rPr lang="pl-PL" sz="1800" dirty="0">
                <a:solidFill>
                  <a:srgbClr val="86324E"/>
                </a:solidFill>
              </a:rPr>
              <a:t>funkcjonowanie Dziennego Domu Pomocy dla Osób Starszych w latach 2020-2021 oraz świadczenie usług opiekuńczych w miejscu zamieszkania. W ramach projektu usługami opiekuńczymi w miejscu zamieszkania zostało objętych 47 osób, natomiast 52 osoby uzyskały wsparcie w postaci pobytu w Dziennym Domu Pomocy.</a:t>
            </a: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Okres realizacji projektu od </a:t>
            </a:r>
            <a:r>
              <a:rPr lang="pl-PL" sz="1800" b="1" dirty="0">
                <a:solidFill>
                  <a:srgbClr val="983757"/>
                </a:solidFill>
              </a:rPr>
              <a:t>01.12.2019r. do 31.12.2021r.</a:t>
            </a: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projektu: </a:t>
            </a:r>
            <a:r>
              <a:rPr lang="pl-PL" sz="1800" b="1" dirty="0">
                <a:solidFill>
                  <a:srgbClr val="86324E"/>
                </a:solidFill>
              </a:rPr>
              <a:t>1 993 590,00 zł</a:t>
            </a: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dofinansowania: </a:t>
            </a:r>
            <a:r>
              <a:rPr lang="pl-PL" sz="1800" dirty="0">
                <a:solidFill>
                  <a:srgbClr val="86324E"/>
                </a:solidFill>
              </a:rPr>
              <a:t>1 819 858,56 </a:t>
            </a:r>
            <a:r>
              <a:rPr lang="pl-PL" sz="1800" dirty="0">
                <a:solidFill>
                  <a:srgbClr val="983757"/>
                </a:solidFill>
              </a:rPr>
              <a:t>zł</a:t>
            </a:r>
          </a:p>
          <a:p>
            <a:pPr marL="0" indent="0" algn="ctr">
              <a:buNone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</a:pPr>
            <a:r>
              <a:rPr lang="pl-PL" sz="1200" dirty="0">
                <a:solidFill>
                  <a:srgbClr val="983757"/>
                </a:solidFill>
              </a:rPr>
              <a:t>Projekt realizowany był w ramach Regionalnego Programu Operacyjnego Województwa Podkarpackiego na lata 2014-2020, VIII Osi priorytetowej, Działania 8.3  Zwiększenie dostępu do usług społecznych i zdrowotnych.</a:t>
            </a:r>
          </a:p>
          <a:p>
            <a:endParaRPr lang="pl-PL" dirty="0"/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950D38D7-F403-5BF7-E821-76DF6014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21288"/>
            <a:ext cx="5761219" cy="74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BFAA7E7-3818-7BAB-DEB4-748BF58E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0" y="332656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7738F8D-F28D-2317-5D4D-9AE5B9BD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96219A-BACA-C6F8-6437-95E39D06B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b="1" dirty="0">
                <a:solidFill>
                  <a:srgbClr val="983757"/>
                </a:solidFill>
              </a:rPr>
              <a:t>„AKADEMIA 60+”</a:t>
            </a:r>
          </a:p>
          <a:p>
            <a:pPr marL="0" indent="0" algn="ctr">
              <a:buNone/>
            </a:pPr>
            <a:endParaRPr lang="pl-PL" sz="2000" b="1" i="1" dirty="0">
              <a:solidFill>
                <a:srgbClr val="983757"/>
              </a:solidFill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rgbClr val="86324E"/>
                </a:solidFill>
              </a:rPr>
              <a:t>W ramach projektu odbywa się finansowanie większości działań realizowanych w Dziennym Domu Pomocy dla Osób Starszych oraz świadczenie usług opiekuńczych w miejscu zamieszkania. </a:t>
            </a:r>
            <a:endParaRPr lang="pl-PL" sz="2000" b="1" i="1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Okres realizacji projektu od </a:t>
            </a:r>
            <a:r>
              <a:rPr lang="pl-PL" sz="1800" b="1" dirty="0">
                <a:solidFill>
                  <a:srgbClr val="983757"/>
                </a:solidFill>
              </a:rPr>
              <a:t>01.12.2021r. do 30.09.2023r.</a:t>
            </a: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endParaRPr lang="pl-PL" sz="1800" dirty="0">
              <a:solidFill>
                <a:srgbClr val="983757"/>
              </a:solidFill>
            </a:endParaRP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projektu: </a:t>
            </a:r>
            <a:r>
              <a:rPr lang="pl-PL" sz="1800" b="1" dirty="0">
                <a:solidFill>
                  <a:srgbClr val="86324E"/>
                </a:solidFill>
              </a:rPr>
              <a:t>1 877 841,30 zł</a:t>
            </a:r>
          </a:p>
          <a:p>
            <a:pPr marL="0" indent="0" algn="ctr">
              <a:buNone/>
              <a:defRPr/>
            </a:pPr>
            <a:r>
              <a:rPr lang="pl-PL" sz="1800" dirty="0">
                <a:solidFill>
                  <a:srgbClr val="983757"/>
                </a:solidFill>
              </a:rPr>
              <a:t>Wartość dofinansowania: </a:t>
            </a:r>
            <a:r>
              <a:rPr lang="pl-PL" sz="1800" dirty="0">
                <a:solidFill>
                  <a:srgbClr val="86324E"/>
                </a:solidFill>
              </a:rPr>
              <a:t>1 750 876,33 </a:t>
            </a:r>
            <a:r>
              <a:rPr lang="pl-PL" sz="1800" dirty="0">
                <a:solidFill>
                  <a:srgbClr val="983757"/>
                </a:solidFill>
              </a:rPr>
              <a:t>zł</a:t>
            </a:r>
          </a:p>
          <a:p>
            <a:pPr marL="0" indent="0" algn="ctr">
              <a:buNone/>
            </a:pPr>
            <a:endParaRPr lang="pl-PL" dirty="0">
              <a:solidFill>
                <a:srgbClr val="983757"/>
              </a:solidFill>
            </a:endParaRPr>
          </a:p>
          <a:p>
            <a:pPr marL="0" indent="0" algn="ctr">
              <a:buNone/>
            </a:pPr>
            <a:r>
              <a:rPr lang="pl-PL" sz="1200" dirty="0">
                <a:solidFill>
                  <a:srgbClr val="983757"/>
                </a:solidFill>
              </a:rPr>
              <a:t>Projekt realizowany jest w ramach Regionalnego Programu Operacyjnego Województwa Podkarpackiego na lata 2014-2020, VIII Osi priorytetowej, Działania 8.3  Zwiększenie dostępu do usług społecznych i zdrowotnych.</a:t>
            </a:r>
          </a:p>
          <a:p>
            <a:pPr marL="0" indent="0" algn="ctr">
              <a:buNone/>
            </a:pPr>
            <a:endParaRPr lang="pl-PL" sz="2000" b="1" i="1" dirty="0">
              <a:solidFill>
                <a:srgbClr val="983757"/>
              </a:solidFill>
            </a:endParaRPr>
          </a:p>
        </p:txBody>
      </p:sp>
      <p:pic>
        <p:nvPicPr>
          <p:cNvPr id="4" name="Obraz 6">
            <a:extLst>
              <a:ext uri="{FF2B5EF4-FFF2-40B4-BE49-F238E27FC236}">
                <a16:creationId xmlns:a16="http://schemas.microsoft.com/office/drawing/2014/main" id="{078BDEE7-739A-43FC-3770-478F0437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77272"/>
            <a:ext cx="5761219" cy="74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D3DDA47-AC90-D3AC-B5DB-748D4417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6DA3268-4A35-E8DB-DCA0-C2BB74A2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5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005D1A7-3F56-01F1-F885-4697012E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C29F81B3-0A6C-E7FC-8E08-F5A20071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id="{BD284A9A-E054-E187-BE18-D35D98076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9280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56B1144-D7F6-4155-FCEA-755DB5085206}"/>
              </a:ext>
            </a:extLst>
          </p:cNvPr>
          <p:cNvSpPr txBox="1"/>
          <p:nvPr/>
        </p:nvSpPr>
        <p:spPr>
          <a:xfrm>
            <a:off x="575555" y="412407"/>
            <a:ext cx="7992888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2000" dirty="0">
              <a:solidFill>
                <a:srgbClr val="983757"/>
              </a:solidFill>
              <a:latin typeface="+mj-lt"/>
            </a:endParaRPr>
          </a:p>
          <a:p>
            <a:pPr marL="0" indent="0" algn="ctr">
              <a:buNone/>
            </a:pPr>
            <a:endParaRPr lang="pl-PL" sz="2400" b="1" i="1" dirty="0">
              <a:solidFill>
                <a:srgbClr val="983757"/>
              </a:solidFill>
            </a:endParaRPr>
          </a:p>
          <a:p>
            <a:pPr algn="ctr"/>
            <a:r>
              <a:rPr lang="pl-PL" sz="2000" dirty="0">
                <a:solidFill>
                  <a:srgbClr val="983757"/>
                </a:solidFill>
                <a:latin typeface="+mj-lt"/>
              </a:rPr>
              <a:t>Wsparcie realizowane w ramach projektów:</a:t>
            </a:r>
          </a:p>
          <a:p>
            <a:endParaRPr lang="pl-PL" sz="1800" b="0" kern="0" dirty="0">
              <a:solidFill>
                <a:srgbClr val="983757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kern="0" dirty="0">
                <a:solidFill>
                  <a:srgbClr val="98375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1. Usługi opiekuńcze i pielęgnacyjne: </a:t>
            </a:r>
            <a:r>
              <a:rPr lang="pl-PL" sz="1800" b="0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świadczone przez 5 opiekunów. Zadania opiekunów to min.: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b="0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pomoc uczestnikom w utrzymaniu higieny osobistej,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b="0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aktywizowanie uczestników do zwiększenia samodzielności życiowej,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b="0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mobilizowanie uczestników do aktywnego spędzania czasu wolnego i rozwijania swoich zainteresowań,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b="0" dirty="0">
                <a:solidFill>
                  <a:srgbClr val="983757"/>
                </a:solidFill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asystowanie uczestnikom podczas ich udziału w formach wsparcia.</a:t>
            </a:r>
            <a:endParaRPr lang="pl-PL" sz="1800" b="0" kern="0" dirty="0">
              <a:solidFill>
                <a:srgbClr val="983757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i="1" dirty="0">
              <a:solidFill>
                <a:srgbClr val="983757"/>
              </a:solidFill>
            </a:endParaRPr>
          </a:p>
          <a:p>
            <a:pPr marL="0" indent="0" algn="ctr">
              <a:buNone/>
            </a:pPr>
            <a:endParaRPr lang="pl-PL" sz="1400" dirty="0">
              <a:solidFill>
                <a:srgbClr val="983757"/>
              </a:solidFill>
            </a:endParaRPr>
          </a:p>
          <a:p>
            <a:pPr marL="0" indent="0" algn="ctr">
              <a:buNone/>
            </a:pPr>
            <a:endParaRPr lang="pl-PL" sz="2400" b="1" i="1" dirty="0">
              <a:solidFill>
                <a:srgbClr val="98375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C3195B1-D375-1724-769F-219E52338C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2880320" cy="192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B1D3017-3780-986E-347E-F52203159E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09295"/>
            <a:ext cx="2592288" cy="192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298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917984-1160-B354-CC4F-038C38FEB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1800" b="1" dirty="0">
                <a:solidFill>
                  <a:srgbClr val="983757"/>
                </a:solidFill>
              </a:rPr>
              <a:t>2</a:t>
            </a:r>
            <a:r>
              <a:rPr lang="pl-PL" sz="1800" dirty="0">
                <a:solidFill>
                  <a:srgbClr val="983757"/>
                </a:solidFill>
              </a:rPr>
              <a:t>. </a:t>
            </a:r>
            <a:r>
              <a:rPr lang="pl-PL" sz="1800" b="1" kern="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Zajęcia zwiększające sprawność fizyczną - </a:t>
            </a:r>
            <a:r>
              <a:rPr lang="pl-PL" sz="1800" kern="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zajęcia</a:t>
            </a:r>
            <a:r>
              <a:rPr lang="pl-PL" sz="1800" b="1" kern="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prowadzone są w sali kinezyterapii przez  fizjoterapeutę zatrudnionego  w wymiarze ½ etatu. Do zadań prowadzącego zajęcia należy m.in. </a:t>
            </a:r>
            <a:r>
              <a:rPr lang="pl-PL" sz="1800" dirty="0">
                <a:solidFill>
                  <a:srgbClr val="983757"/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wykonywanie zabiegów zwiększających aktywność i sprawność fizyczną. </a:t>
            </a:r>
            <a:endParaRPr lang="pl-PL" sz="1800" b="1" kern="0" dirty="0">
              <a:solidFill>
                <a:srgbClr val="983757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57E3F684-4B05-8203-25B9-43320D166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4" y="2998946"/>
            <a:ext cx="1816041" cy="225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E9E95356-ECBF-41FC-9CE0-9DDF641A6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8946"/>
            <a:ext cx="1816040" cy="225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CCF908BE-363C-85F3-A4C5-8B8D7CBFF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07" y="3036816"/>
            <a:ext cx="1816040" cy="222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Symbol zastępczy zawartości 6">
            <a:extLst>
              <a:ext uri="{FF2B5EF4-FFF2-40B4-BE49-F238E27FC236}">
                <a16:creationId xmlns:a16="http://schemas.microsoft.com/office/drawing/2014/main" id="{33CE456C-AB42-9D35-DFC9-4F44F7D12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49280"/>
            <a:ext cx="7488833" cy="5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2BED58AD-7AA3-FC2F-9BEB-D0EADFE7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6400"/>
            <a:ext cx="16859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9DE33EA5-908B-AC92-1B20-4D5B0B9A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275"/>
            <a:ext cx="304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2368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1797</Words>
  <Application>Microsoft Office PowerPoint</Application>
  <PresentationFormat>Pokaz na ekranie (4:3)</PresentationFormat>
  <Paragraphs>241</Paragraphs>
  <Slides>37</Slides>
  <Notes>36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Wingdings</vt:lpstr>
      <vt:lpstr>Motyw pakietu Office</vt:lpstr>
      <vt:lpstr>Prezentacja programu PowerPoint</vt:lpstr>
      <vt:lpstr> </vt:lpstr>
      <vt:lpstr>Prezentacja programu PowerPoint</vt:lpstr>
      <vt:lpstr>Projekty na             funkcjonowanie Dziennego Domu Pomocy   Funkcjonowanie i realizacja  wsparcia w ramach Dziennego Domu Pomocy dla Osób Starszych od początku jego istnienia odbywa się głównie w oparciu o projekty dofinansowane ze środków Europejskiego Funduszu Społecznego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Wsparcie osób niesamodzielnych wpisujące się               w proces deinstytucjonalizacji</vt:lpstr>
      <vt:lpstr>Usługi opiekuńcze, specjalistyczne usługi opiekuńcze</vt:lpstr>
      <vt:lpstr>Specjalistyczne usługi opiekuńcze dla osób                 z zaburzeniami psychicznymi</vt:lpstr>
      <vt:lpstr>Prezentacja programu PowerPoint</vt:lpstr>
      <vt:lpstr>                 Program „Asystent osobisty osoby niepełnosprawnej”</vt:lpstr>
      <vt:lpstr>Program „Asystent osobisty osoby niepełnosprawnej”</vt:lpstr>
      <vt:lpstr>      Program „Opieka wytchnieniowa”</vt:lpstr>
      <vt:lpstr>Program „Opieka wytchnieniowa”</vt:lpstr>
      <vt:lpstr>Program „Wspieraj Seniora”</vt:lpstr>
      <vt:lpstr>Program „Korpus Wsparcia Seniorów”</vt:lpstr>
      <vt:lpstr>       Wolontariat</vt:lpstr>
      <vt:lpstr>Zintegrowane wsparcie</vt:lpstr>
      <vt:lpstr>Zintegrowane wsparcie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Iwona Domaradzka</dc:creator>
  <cp:lastModifiedBy>Monika Taraba</cp:lastModifiedBy>
  <cp:revision>277</cp:revision>
  <cp:lastPrinted>2023-04-25T06:10:27Z</cp:lastPrinted>
  <dcterms:created xsi:type="dcterms:W3CDTF">2011-01-22T03:30:13Z</dcterms:created>
  <dcterms:modified xsi:type="dcterms:W3CDTF">2023-05-09T07:30:26Z</dcterms:modified>
</cp:coreProperties>
</file>